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36"/>
  </p:notesMasterIdLst>
  <p:handoutMasterIdLst>
    <p:handoutMasterId r:id="rId137"/>
  </p:handoutMasterIdLst>
  <p:sldIdLst>
    <p:sldId id="259" r:id="rId3"/>
    <p:sldId id="271" r:id="rId4"/>
    <p:sldId id="268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303" r:id="rId24"/>
    <p:sldId id="291" r:id="rId25"/>
    <p:sldId id="304" r:id="rId26"/>
    <p:sldId id="305" r:id="rId27"/>
    <p:sldId id="294" r:id="rId28"/>
    <p:sldId id="299" r:id="rId29"/>
    <p:sldId id="295" r:id="rId30"/>
    <p:sldId id="296" r:id="rId31"/>
    <p:sldId id="297" r:id="rId32"/>
    <p:sldId id="298" r:id="rId33"/>
    <p:sldId id="300" r:id="rId34"/>
    <p:sldId id="301" r:id="rId35"/>
    <p:sldId id="302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9" r:id="rId49"/>
    <p:sldId id="320" r:id="rId50"/>
    <p:sldId id="321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34" r:id="rId63"/>
    <p:sldId id="336" r:id="rId64"/>
    <p:sldId id="337" r:id="rId65"/>
    <p:sldId id="338" r:id="rId66"/>
    <p:sldId id="340" r:id="rId67"/>
    <p:sldId id="339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356" r:id="rId84"/>
    <p:sldId id="357" r:id="rId85"/>
    <p:sldId id="358" r:id="rId86"/>
    <p:sldId id="359" r:id="rId87"/>
    <p:sldId id="361" r:id="rId88"/>
    <p:sldId id="360" r:id="rId89"/>
    <p:sldId id="362" r:id="rId90"/>
    <p:sldId id="363" r:id="rId91"/>
    <p:sldId id="364" r:id="rId92"/>
    <p:sldId id="365" r:id="rId93"/>
    <p:sldId id="366" r:id="rId94"/>
    <p:sldId id="367" r:id="rId95"/>
    <p:sldId id="368" r:id="rId96"/>
    <p:sldId id="369" r:id="rId97"/>
    <p:sldId id="370" r:id="rId98"/>
    <p:sldId id="371" r:id="rId99"/>
    <p:sldId id="372" r:id="rId100"/>
    <p:sldId id="373" r:id="rId101"/>
    <p:sldId id="374" r:id="rId102"/>
    <p:sldId id="375" r:id="rId103"/>
    <p:sldId id="376" r:id="rId104"/>
    <p:sldId id="377" r:id="rId105"/>
    <p:sldId id="378" r:id="rId106"/>
    <p:sldId id="379" r:id="rId107"/>
    <p:sldId id="380" r:id="rId108"/>
    <p:sldId id="381" r:id="rId109"/>
    <p:sldId id="382" r:id="rId110"/>
    <p:sldId id="383" r:id="rId111"/>
    <p:sldId id="384" r:id="rId112"/>
    <p:sldId id="385" r:id="rId113"/>
    <p:sldId id="386" r:id="rId114"/>
    <p:sldId id="390" r:id="rId115"/>
    <p:sldId id="388" r:id="rId116"/>
    <p:sldId id="389" r:id="rId117"/>
    <p:sldId id="391" r:id="rId118"/>
    <p:sldId id="392" r:id="rId119"/>
    <p:sldId id="393" r:id="rId120"/>
    <p:sldId id="394" r:id="rId121"/>
    <p:sldId id="395" r:id="rId122"/>
    <p:sldId id="396" r:id="rId123"/>
    <p:sldId id="401" r:id="rId124"/>
    <p:sldId id="402" r:id="rId125"/>
    <p:sldId id="397" r:id="rId126"/>
    <p:sldId id="398" r:id="rId127"/>
    <p:sldId id="399" r:id="rId128"/>
    <p:sldId id="400" r:id="rId129"/>
    <p:sldId id="408" r:id="rId130"/>
    <p:sldId id="406" r:id="rId131"/>
    <p:sldId id="404" r:id="rId132"/>
    <p:sldId id="405" r:id="rId133"/>
    <p:sldId id="264" r:id="rId134"/>
    <p:sldId id="407" r:id="rId13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9A5A1"/>
    <a:srgbClr val="AFABAB"/>
    <a:srgbClr val="F34840"/>
    <a:srgbClr val="F04942"/>
    <a:srgbClr val="EE6017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977" autoAdjust="0"/>
  </p:normalViewPr>
  <p:slideViewPr>
    <p:cSldViewPr snapToGrid="0" showGuides="1">
      <p:cViewPr>
        <p:scale>
          <a:sx n="100" d="100"/>
          <a:sy n="100" d="100"/>
        </p:scale>
        <p:origin x="-70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55;&#1086;%20&#1086;&#1090;&#1095;&#1077;&#1090;&#1091;\&#1080;&#1089;&#1093;&#1086;&#1076;&#1085;&#1080;&#108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-dl160g6\nw_fin$\PRIL\Bud2019\&#1073;&#1102;&#1076;&#1078;&#1077;&#1090;%20&#1076;&#1083;&#1103;%20&#1075;&#1088;&#1072;&#1078;&#1076;&#1072;&#1085;\&#1089;&#1086;&#1094;-&#1101;&#1082;&#1086;&#1085;&#1086;&#1084;%20&#1087;&#1086;&#1082;&#1072;&#1079;&#1072;&#1090;&#1077;&#1083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Лист2!$I$4</c:f>
              <c:strCache>
                <c:ptCount val="1"/>
                <c:pt idx="0">
                  <c:v>Численность  населения (в среднегодовом исчислении), тыс. человек</c:v>
                </c:pt>
              </c:strCache>
            </c:strRef>
          </c:tx>
          <c:spPr>
            <a:solidFill>
              <a:srgbClr val="F9A5A1"/>
            </a:solidFill>
          </c:spPr>
          <c:cat>
            <c:multiLvlStrRef>
              <c:f>Лист2!$J$2:$N$3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Лист2!$J$4:$N$4</c:f>
              <c:numCache>
                <c:formatCode>0.0</c:formatCode>
                <c:ptCount val="5"/>
                <c:pt idx="0">
                  <c:v>609.5</c:v>
                </c:pt>
                <c:pt idx="1">
                  <c:v>605.79999999999995</c:v>
                </c:pt>
                <c:pt idx="2">
                  <c:v>603</c:v>
                </c:pt>
                <c:pt idx="3">
                  <c:v>598.9</c:v>
                </c:pt>
                <c:pt idx="4">
                  <c:v>595.1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24994688"/>
        <c:axId val="124996224"/>
      </c:areaChart>
      <c:catAx>
        <c:axId val="1249946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24996224"/>
        <c:crosses val="autoZero"/>
        <c:auto val="1"/>
        <c:lblAlgn val="ctr"/>
        <c:lblOffset val="100"/>
        <c:noMultiLvlLbl val="0"/>
      </c:catAx>
      <c:valAx>
        <c:axId val="1249962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 baseline="0">
                <a:latin typeface="Calibri" pitchFamily="34" charset="0"/>
              </a:defRPr>
            </a:pPr>
            <a:endParaRPr lang="ru-RU"/>
          </a:p>
        </c:txPr>
        <c:crossAx val="124994688"/>
        <c:crosses val="autoZero"/>
        <c:crossBetween val="midCat"/>
      </c:valAx>
    </c:plotArea>
    <c:legend>
      <c:legendPos val="b"/>
      <c:legendEntry>
        <c:idx val="0"/>
        <c:txPr>
          <a:bodyPr/>
          <a:lstStyle/>
          <a:p>
            <a:pPr>
              <a:defRPr sz="900" b="1"/>
            </a:pPr>
            <a:endParaRPr lang="ru-RU"/>
          </a:p>
        </c:txPr>
      </c:legendEntry>
      <c:layout>
        <c:manualLayout>
          <c:xMode val="edge"/>
          <c:yMode val="edge"/>
          <c:x val="0"/>
          <c:y val="0.67289531932350466"/>
          <c:w val="0.78703092333175106"/>
          <c:h val="0.27283720612239665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Лист2!$B$4</c:f>
              <c:strCache>
                <c:ptCount val="1"/>
                <c:pt idx="0">
                  <c:v>Налоговые и неналоговые доходы  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Лист2!$C$3:$E$3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 </c:v>
                </c:pt>
              </c:strCache>
            </c:strRef>
          </c:cat>
          <c:val>
            <c:numRef>
              <c:f>Лист2!$C$4:$E$4</c:f>
              <c:numCache>
                <c:formatCode>#,##0</c:formatCode>
                <c:ptCount val="3"/>
                <c:pt idx="0">
                  <c:v>22434</c:v>
                </c:pt>
                <c:pt idx="1">
                  <c:v>21111</c:v>
                </c:pt>
                <c:pt idx="2">
                  <c:v>22153</c:v>
                </c:pt>
              </c:numCache>
            </c:numRef>
          </c:val>
        </c:ser>
        <c:ser>
          <c:idx val="1"/>
          <c:order val="1"/>
          <c:tx>
            <c:strRef>
              <c:f>Лист2!$B$5</c:f>
              <c:strCache>
                <c:ptCount val="1"/>
                <c:pt idx="0">
                  <c:v>Безвозмездные поступления  </c:v>
                </c:pt>
              </c:strCache>
            </c:strRef>
          </c:tx>
          <c:spPr>
            <a:solidFill>
              <a:srgbClr val="F9A5A1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Лист2!$C$3:$E$3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 </c:v>
                </c:pt>
              </c:strCache>
            </c:strRef>
          </c:cat>
          <c:val>
            <c:numRef>
              <c:f>Лист2!$C$5:$E$5</c:f>
              <c:numCache>
                <c:formatCode>#,##0</c:formatCode>
                <c:ptCount val="3"/>
                <c:pt idx="0">
                  <c:v>5306</c:v>
                </c:pt>
                <c:pt idx="1">
                  <c:v>8330</c:v>
                </c:pt>
                <c:pt idx="2">
                  <c:v>9250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1497856"/>
        <c:axId val="141499392"/>
        <c:axId val="0"/>
      </c:bar3DChart>
      <c:catAx>
        <c:axId val="14149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1499392"/>
        <c:crosses val="autoZero"/>
        <c:auto val="1"/>
        <c:lblAlgn val="ctr"/>
        <c:lblOffset val="100"/>
        <c:noMultiLvlLbl val="0"/>
      </c:catAx>
      <c:valAx>
        <c:axId val="1414993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414978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5365914810830308E-2"/>
          <c:y val="4.2496679946879418E-2"/>
          <c:w val="0.88281915788337861"/>
          <c:h val="5.7061413140090771E-2"/>
        </c:manualLayout>
      </c:layout>
      <c:overlay val="0"/>
      <c:txPr>
        <a:bodyPr/>
        <a:lstStyle/>
        <a:p>
          <a:pPr>
            <a:defRPr sz="14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Лист2!$B$124</c:f>
              <c:strCache>
                <c:ptCount val="1"/>
                <c:pt idx="0">
                  <c:v>Налоговые доходы  </c:v>
                </c:pt>
              </c:strCache>
            </c:strRef>
          </c:tx>
          <c:spPr>
            <a:solidFill>
              <a:srgbClr val="F9A5A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Лист2!$C$123:$E$123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Лист2!$C$124:$E$124</c:f>
              <c:numCache>
                <c:formatCode>#,##0</c:formatCode>
                <c:ptCount val="3"/>
                <c:pt idx="0">
                  <c:v>21838</c:v>
                </c:pt>
                <c:pt idx="1">
                  <c:v>20490</c:v>
                </c:pt>
                <c:pt idx="2">
                  <c:v>21485</c:v>
                </c:pt>
              </c:numCache>
            </c:numRef>
          </c:val>
        </c:ser>
        <c:ser>
          <c:idx val="1"/>
          <c:order val="1"/>
          <c:tx>
            <c:strRef>
              <c:f>Лист2!$B$125</c:f>
              <c:strCache>
                <c:ptCount val="1"/>
                <c:pt idx="0">
                  <c:v>Неналоговые доходы  </c:v>
                </c:pt>
              </c:strCache>
            </c:strRef>
          </c:tx>
          <c:spPr>
            <a:solidFill>
              <a:srgbClr val="FEE9E8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Лист2!$C$123:$E$123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Лист2!$C$125:$E$125</c:f>
              <c:numCache>
                <c:formatCode>General</c:formatCode>
                <c:ptCount val="3"/>
                <c:pt idx="0">
                  <c:v>596</c:v>
                </c:pt>
                <c:pt idx="1">
                  <c:v>621</c:v>
                </c:pt>
                <c:pt idx="2">
                  <c:v>668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41555584"/>
        <c:axId val="141557120"/>
        <c:axId val="0"/>
      </c:bar3DChart>
      <c:catAx>
        <c:axId val="14155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1557120"/>
        <c:crosses val="autoZero"/>
        <c:auto val="1"/>
        <c:lblAlgn val="ctr"/>
        <c:lblOffset val="100"/>
        <c:noMultiLvlLbl val="0"/>
      </c:catAx>
      <c:valAx>
        <c:axId val="14155712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41555584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7500000000000006E-2"/>
          <c:y val="0.10203252895274886"/>
          <c:w val="0.91944444444444462"/>
          <c:h val="0.89656387291211237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FEE9E8"/>
              </a:solidFill>
            </c:spPr>
          </c:dPt>
          <c:dPt>
            <c:idx val="3"/>
            <c:bubble3D val="0"/>
            <c:spPr>
              <a:solidFill>
                <a:srgbClr val="F9A5A1"/>
              </a:solidFill>
            </c:spPr>
          </c:dPt>
          <c:dPt>
            <c:idx val="4"/>
            <c:bubble3D val="0"/>
            <c:spPr>
              <a:solidFill>
                <a:schemeClr val="bg2">
                  <a:lumMod val="90000"/>
                </a:schemeClr>
              </a:solidFill>
            </c:spPr>
          </c:dPt>
          <c:dPt>
            <c:idx val="5"/>
            <c:bubble3D val="0"/>
            <c:spPr>
              <a:solidFill>
                <a:srgbClr val="F34840"/>
              </a:solidFill>
            </c:spPr>
          </c:dPt>
          <c:dLbls>
            <c:txPr>
              <a:bodyPr/>
              <a:lstStyle/>
              <a:p>
                <a:pPr>
                  <a:defRPr sz="9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Лист2!$B$110:$B$116</c:f>
              <c:strCache>
                <c:ptCount val="7"/>
                <c:pt idx="0">
                  <c:v>Налог на прибыль организаций </c:v>
                </c:pt>
                <c:pt idx="1">
                  <c:v>Налог на доходы физических лиц </c:v>
                </c:pt>
                <c:pt idx="2">
                  <c:v>Акцизы </c:v>
                </c:pt>
                <c:pt idx="3">
                  <c:v>Налог, взимаемый в связи с применением упрощенной системы налогообложения  </c:v>
                </c:pt>
                <c:pt idx="4">
                  <c:v>Налог на имущество организаций </c:v>
                </c:pt>
                <c:pt idx="5">
                  <c:v>Транспортный налог </c:v>
                </c:pt>
                <c:pt idx="6">
                  <c:v>Прочие налоговые доходы </c:v>
                </c:pt>
              </c:strCache>
            </c:strRef>
          </c:cat>
          <c:val>
            <c:numRef>
              <c:f>Лист2!$C$110:$C$116</c:f>
              <c:numCache>
                <c:formatCode>#,##0</c:formatCode>
                <c:ptCount val="7"/>
                <c:pt idx="0">
                  <c:v>6597</c:v>
                </c:pt>
                <c:pt idx="1">
                  <c:v>6872</c:v>
                </c:pt>
                <c:pt idx="2">
                  <c:v>2812</c:v>
                </c:pt>
                <c:pt idx="3" formatCode="General">
                  <c:v>547</c:v>
                </c:pt>
                <c:pt idx="4">
                  <c:v>3745</c:v>
                </c:pt>
                <c:pt idx="5" formatCode="General">
                  <c:v>749</c:v>
                </c:pt>
                <c:pt idx="6" formatCode="General">
                  <c:v>163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9A5A1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FEE9E8"/>
              </a:solidFill>
            </c:spPr>
          </c:dPt>
          <c:dLbls>
            <c:dLbl>
              <c:idx val="0"/>
              <c:layout>
                <c:manualLayout>
                  <c:x val="0"/>
                  <c:y val="-1.3961605584642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9.3077370564281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6.98080279232115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1634671320535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587892049599369E-3"/>
                  <c:y val="-9.3077370564282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9.3077370564282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9.3077370564282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-6.98080279232115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6.98080279232115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-9.3077370564282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1.3961605584642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Лист2!$B$20:$B$30</c:f>
              <c:strCache>
                <c:ptCount val="11"/>
                <c:pt idx="0">
                  <c:v>Республика Карелия</c:v>
                </c:pt>
                <c:pt idx="1">
                  <c:v>Ленинградская область</c:v>
                </c:pt>
                <c:pt idx="2">
                  <c:v>Вологодская область</c:v>
                </c:pt>
                <c:pt idx="3">
                  <c:v>Ненецкий автономный округ</c:v>
                </c:pt>
                <c:pt idx="4">
                  <c:v>Псковская область</c:v>
                </c:pt>
                <c:pt idx="5">
                  <c:v>Республика Коми</c:v>
                </c:pt>
                <c:pt idx="6">
                  <c:v>Калининградская область</c:v>
                </c:pt>
                <c:pt idx="7">
                  <c:v>г. Санкт-Петербург</c:v>
                </c:pt>
                <c:pt idx="8">
                  <c:v>Мурманская область</c:v>
                </c:pt>
                <c:pt idx="9">
                  <c:v>Архангельская область</c:v>
                </c:pt>
                <c:pt idx="10">
                  <c:v>Новгородская область</c:v>
                </c:pt>
              </c:strCache>
            </c:strRef>
          </c:cat>
          <c:val>
            <c:numRef>
              <c:f>Лист2!$C$20:$C$30</c:f>
              <c:numCache>
                <c:formatCode>#,##0.00%</c:formatCode>
                <c:ptCount val="11"/>
                <c:pt idx="0">
                  <c:v>1.3227896192298598</c:v>
                </c:pt>
                <c:pt idx="1">
                  <c:v>1.26068114371485</c:v>
                </c:pt>
                <c:pt idx="2">
                  <c:v>1.2405003920443063</c:v>
                </c:pt>
                <c:pt idx="3">
                  <c:v>1.16503558259785</c:v>
                </c:pt>
                <c:pt idx="4">
                  <c:v>1.1630313906541463</c:v>
                </c:pt>
                <c:pt idx="5">
                  <c:v>1.1611019034454499</c:v>
                </c:pt>
                <c:pt idx="6">
                  <c:v>1.1379483830316299</c:v>
                </c:pt>
                <c:pt idx="7">
                  <c:v>1.1289209526755499</c:v>
                </c:pt>
                <c:pt idx="8">
                  <c:v>1.1271421799879928</c:v>
                </c:pt>
                <c:pt idx="9">
                  <c:v>1.1167946278357699</c:v>
                </c:pt>
                <c:pt idx="10">
                  <c:v>1.0754317446769899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43993472"/>
        <c:axId val="143999360"/>
        <c:axId val="0"/>
      </c:bar3DChart>
      <c:catAx>
        <c:axId val="1439934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3999360"/>
        <c:crosses val="autoZero"/>
        <c:auto val="1"/>
        <c:lblAlgn val="ctr"/>
        <c:lblOffset val="100"/>
        <c:noMultiLvlLbl val="0"/>
      </c:catAx>
      <c:valAx>
        <c:axId val="143999360"/>
        <c:scaling>
          <c:orientation val="minMax"/>
        </c:scaling>
        <c:delete val="0"/>
        <c:axPos val="l"/>
        <c:numFmt formatCode="#,##0.00%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3993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AFABAB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FEE9E8"/>
              </a:solidFill>
            </c:spPr>
          </c:dPt>
          <c:dLbls>
            <c:dLbl>
              <c:idx val="0"/>
              <c:layout>
                <c:manualLayout>
                  <c:x val="0"/>
                  <c:y val="-1.2187690432663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462522851919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7.3126142595978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864362690449647E-3"/>
                  <c:y val="-1.462522851919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1.462522851919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1.462522851919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1.9500304692260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4864362690449647E-3"/>
                  <c:y val="-1.462522851919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9.75015234613040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-7.3126142595978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9.75015234613040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Лист2!$B$42:$B$52</c:f>
              <c:strCache>
                <c:ptCount val="11"/>
                <c:pt idx="0">
                  <c:v>Республика Карелия</c:v>
                </c:pt>
                <c:pt idx="1">
                  <c:v>Ленинградская область</c:v>
                </c:pt>
                <c:pt idx="2">
                  <c:v>Вологодская область</c:v>
                </c:pt>
                <c:pt idx="3">
                  <c:v>Ненецкий автономный округ</c:v>
                </c:pt>
                <c:pt idx="4">
                  <c:v>Республика Коми</c:v>
                </c:pt>
                <c:pt idx="5">
                  <c:v>Калининградская область</c:v>
                </c:pt>
                <c:pt idx="6">
                  <c:v>Архангельская область</c:v>
                </c:pt>
                <c:pt idx="7">
                  <c:v>г. Санкт-Петербург</c:v>
                </c:pt>
                <c:pt idx="8">
                  <c:v>Мурманская область</c:v>
                </c:pt>
                <c:pt idx="9">
                  <c:v>Псковская область</c:v>
                </c:pt>
                <c:pt idx="10">
                  <c:v>Новгородская область</c:v>
                </c:pt>
              </c:strCache>
            </c:strRef>
          </c:cat>
          <c:val>
            <c:numRef>
              <c:f>Лист2!$C$42:$C$52</c:f>
              <c:numCache>
                <c:formatCode>#,##0.00%</c:formatCode>
                <c:ptCount val="11"/>
                <c:pt idx="0">
                  <c:v>1.2553185069056001</c:v>
                </c:pt>
                <c:pt idx="1">
                  <c:v>1.2490992251582598</c:v>
                </c:pt>
                <c:pt idx="2">
                  <c:v>1.24425247730405</c:v>
                </c:pt>
                <c:pt idx="3">
                  <c:v>1.1644538306470431</c:v>
                </c:pt>
                <c:pt idx="4">
                  <c:v>1.148368421427725</c:v>
                </c:pt>
                <c:pt idx="5">
                  <c:v>1.1418604760119799</c:v>
                </c:pt>
                <c:pt idx="6">
                  <c:v>1.1271396781234968</c:v>
                </c:pt>
                <c:pt idx="7">
                  <c:v>1.1256308874370571</c:v>
                </c:pt>
                <c:pt idx="8">
                  <c:v>1.1163495258384428</c:v>
                </c:pt>
                <c:pt idx="9">
                  <c:v>1.0914437533014498</c:v>
                </c:pt>
                <c:pt idx="10">
                  <c:v>1.0684684482323299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29784064"/>
        <c:axId val="129794048"/>
        <c:axId val="0"/>
      </c:bar3DChart>
      <c:catAx>
        <c:axId val="1297840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9794048"/>
        <c:crosses val="autoZero"/>
        <c:auto val="1"/>
        <c:lblAlgn val="ctr"/>
        <c:lblOffset val="100"/>
        <c:noMultiLvlLbl val="0"/>
      </c:catAx>
      <c:valAx>
        <c:axId val="129794048"/>
        <c:scaling>
          <c:orientation val="minMax"/>
        </c:scaling>
        <c:delete val="0"/>
        <c:axPos val="l"/>
        <c:numFmt formatCode="#,##0.00%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9784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EE9E8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Лист2!$B$82:$B$92</c:f>
              <c:strCache>
                <c:ptCount val="11"/>
                <c:pt idx="0">
                  <c:v>Ненецкий автономный округ</c:v>
                </c:pt>
                <c:pt idx="1">
                  <c:v>Калининградская область</c:v>
                </c:pt>
                <c:pt idx="2">
                  <c:v>Республика Коми</c:v>
                </c:pt>
                <c:pt idx="3">
                  <c:v>г. Санкт-Петербург</c:v>
                </c:pt>
                <c:pt idx="4">
                  <c:v>Мурманская область</c:v>
                </c:pt>
                <c:pt idx="5">
                  <c:v>Ленинградская область</c:v>
                </c:pt>
                <c:pt idx="6">
                  <c:v>Республика Карелия</c:v>
                </c:pt>
                <c:pt idx="7">
                  <c:v>Архангельская область</c:v>
                </c:pt>
                <c:pt idx="8">
                  <c:v>Вологодская область</c:v>
                </c:pt>
                <c:pt idx="9">
                  <c:v>Новгородская область</c:v>
                </c:pt>
                <c:pt idx="10">
                  <c:v>Псковская область</c:v>
                </c:pt>
              </c:strCache>
            </c:strRef>
          </c:cat>
          <c:val>
            <c:numRef>
              <c:f>Лист2!$C$82:$C$92</c:f>
              <c:numCache>
                <c:formatCode>General</c:formatCode>
                <c:ptCount val="11"/>
                <c:pt idx="0">
                  <c:v>528497.94700000004</c:v>
                </c:pt>
                <c:pt idx="1">
                  <c:v>127025.753</c:v>
                </c:pt>
                <c:pt idx="2">
                  <c:v>114131.8</c:v>
                </c:pt>
                <c:pt idx="3">
                  <c:v>110141.102</c:v>
                </c:pt>
                <c:pt idx="4">
                  <c:v>108779.32500000008</c:v>
                </c:pt>
                <c:pt idx="5">
                  <c:v>93059.824999999997</c:v>
                </c:pt>
                <c:pt idx="6">
                  <c:v>87356.526000000013</c:v>
                </c:pt>
                <c:pt idx="7">
                  <c:v>83841.939999999988</c:v>
                </c:pt>
                <c:pt idx="8">
                  <c:v>76019.539999999994</c:v>
                </c:pt>
                <c:pt idx="9">
                  <c:v>62006.147000000004</c:v>
                </c:pt>
                <c:pt idx="10">
                  <c:v>57036.923999999999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29705472"/>
        <c:axId val="129707008"/>
        <c:axId val="0"/>
      </c:bar3DChart>
      <c:catAx>
        <c:axId val="12970547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9707008"/>
        <c:crosses val="autoZero"/>
        <c:auto val="1"/>
        <c:lblAlgn val="ctr"/>
        <c:lblOffset val="100"/>
        <c:noMultiLvlLbl val="0"/>
      </c:catAx>
      <c:valAx>
        <c:axId val="12970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9705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248339973439601E-2"/>
          <c:y val="8.9313835770528701E-3"/>
          <c:w val="0.96104471004869618"/>
          <c:h val="0.7992184513521175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Лист2!$C$141</c:f>
              <c:strCache>
                <c:ptCount val="1"/>
                <c:pt idx="0">
                  <c:v>льготы, установленные на федеральном уровне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Лист2!$B$142:$B$144</c:f>
              <c:strCache>
                <c:ptCount val="3"/>
                <c:pt idx="0">
                  <c:v>2016 год (факт)</c:v>
                </c:pt>
                <c:pt idx="1">
                  <c:v>2017 год (факт)</c:v>
                </c:pt>
                <c:pt idx="2">
                  <c:v>2018 год (оценка)</c:v>
                </c:pt>
              </c:strCache>
            </c:strRef>
          </c:cat>
          <c:val>
            <c:numRef>
              <c:f>Лист2!$C$142:$C$144</c:f>
              <c:numCache>
                <c:formatCode>0.0</c:formatCode>
                <c:ptCount val="3"/>
                <c:pt idx="0">
                  <c:v>872.4</c:v>
                </c:pt>
                <c:pt idx="1">
                  <c:v>1212</c:v>
                </c:pt>
                <c:pt idx="2">
                  <c:v>372</c:v>
                </c:pt>
              </c:numCache>
            </c:numRef>
          </c:val>
        </c:ser>
        <c:ser>
          <c:idx val="1"/>
          <c:order val="1"/>
          <c:tx>
            <c:strRef>
              <c:f>Лист2!$D$141</c:f>
              <c:strCache>
                <c:ptCount val="1"/>
                <c:pt idx="0">
                  <c:v>льготы, установленные на областном уровне</c:v>
                </c:pt>
              </c:strCache>
            </c:strRef>
          </c:tx>
          <c:spPr>
            <a:solidFill>
              <a:srgbClr val="F9A5A1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Лист2!$B$142:$B$144</c:f>
              <c:strCache>
                <c:ptCount val="3"/>
                <c:pt idx="0">
                  <c:v>2016 год (факт)</c:v>
                </c:pt>
                <c:pt idx="1">
                  <c:v>2017 год (факт)</c:v>
                </c:pt>
                <c:pt idx="2">
                  <c:v>2018 год (оценка)</c:v>
                </c:pt>
              </c:strCache>
            </c:strRef>
          </c:cat>
          <c:val>
            <c:numRef>
              <c:f>Лист2!$D$142:$D$144</c:f>
              <c:numCache>
                <c:formatCode>0.0</c:formatCode>
                <c:ptCount val="3"/>
                <c:pt idx="0">
                  <c:v>399.8</c:v>
                </c:pt>
                <c:pt idx="1">
                  <c:v>665</c:v>
                </c:pt>
                <c:pt idx="2">
                  <c:v>795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29756544"/>
        <c:axId val="129852544"/>
        <c:axId val="0"/>
      </c:bar3DChart>
      <c:catAx>
        <c:axId val="1297565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9852544"/>
        <c:crosses val="autoZero"/>
        <c:auto val="1"/>
        <c:lblAlgn val="ctr"/>
        <c:lblOffset val="100"/>
        <c:noMultiLvlLbl val="0"/>
      </c:catAx>
      <c:valAx>
        <c:axId val="12985254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297565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9.7645742489360227E-2"/>
          <c:y val="0.8927038626609447"/>
          <c:w val="0.79054281561418538"/>
          <c:h val="0.1060137654467013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413427927486903E-3"/>
          <c:y val="3.4165017880801403E-2"/>
          <c:w val="0.9949586572072513"/>
          <c:h val="0.9658349821191986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</c:dPt>
          <c:dPt>
            <c:idx val="3"/>
            <c:bubble3D val="0"/>
            <c:spPr>
              <a:solidFill>
                <a:srgbClr val="F9A5A1"/>
              </a:solidFill>
            </c:spPr>
          </c:dPt>
          <c:dPt>
            <c:idx val="4"/>
            <c:bubble3D val="0"/>
            <c:spPr>
              <a:solidFill>
                <a:srgbClr val="F34840"/>
              </a:solidFill>
            </c:spPr>
          </c:dPt>
          <c:dPt>
            <c:idx val="6"/>
            <c:bubble3D val="0"/>
            <c:spPr>
              <a:solidFill>
                <a:srgbClr val="FEE9E8"/>
              </a:solidFill>
            </c:spPr>
          </c:dPt>
          <c:dPt>
            <c:idx val="8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1"/>
            <c:bubble3D val="0"/>
            <c:spPr>
              <a:solidFill>
                <a:schemeClr val="tx1"/>
              </a:solidFill>
            </c:spPr>
          </c:dPt>
          <c:dPt>
            <c:idx val="12"/>
            <c:bubble3D val="0"/>
            <c:spPr>
              <a:solidFill>
                <a:srgbClr val="F9A5A1"/>
              </a:solidFill>
            </c:spPr>
          </c:dPt>
          <c:dLbls>
            <c:dLbl>
              <c:idx val="0"/>
              <c:layout>
                <c:manualLayout>
                  <c:x val="-3.7897888707865458E-2"/>
                  <c:y val="6.3552583407511373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2.8140695419685391E-2"/>
                  <c:y val="2.843780609897998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9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Лист2!$B$181:$B$194</c:f>
              <c:strCache>
                <c:ptCount val="14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Охрана окружающей среды  </c:v>
                </c:pt>
                <c:pt idx="6">
                  <c:v>Образование </c:v>
                </c:pt>
                <c:pt idx="7">
                  <c:v>Культура, кинематография </c:v>
                </c:pt>
                <c:pt idx="8">
                  <c:v>Здравоохранение </c:v>
                </c:pt>
                <c:pt idx="9">
                  <c:v>Социальная политика </c:v>
                </c:pt>
                <c:pt idx="10">
                  <c:v>Физкультура и спорт </c:v>
                </c:pt>
                <c:pt idx="11">
                  <c:v>Cредства массовой информации </c:v>
                </c:pt>
                <c:pt idx="12">
                  <c:v>Обслуживание государственного долга </c:v>
                </c:pt>
                <c:pt idx="13">
                  <c:v>Межбюджетные трансферты общего характера </c:v>
                </c:pt>
              </c:strCache>
            </c:strRef>
          </c:cat>
          <c:val>
            <c:numRef>
              <c:f>Лист2!$C$181:$C$194</c:f>
              <c:numCache>
                <c:formatCode>#,##0</c:formatCode>
                <c:ptCount val="14"/>
                <c:pt idx="0">
                  <c:v>1367414</c:v>
                </c:pt>
                <c:pt idx="1">
                  <c:v>13214</c:v>
                </c:pt>
                <c:pt idx="2">
                  <c:v>471345</c:v>
                </c:pt>
                <c:pt idx="3">
                  <c:v>7451080</c:v>
                </c:pt>
                <c:pt idx="4">
                  <c:v>1692959</c:v>
                </c:pt>
                <c:pt idx="5">
                  <c:v>103863</c:v>
                </c:pt>
                <c:pt idx="6">
                  <c:v>6287240</c:v>
                </c:pt>
                <c:pt idx="7">
                  <c:v>328413</c:v>
                </c:pt>
                <c:pt idx="8">
                  <c:v>2128089</c:v>
                </c:pt>
                <c:pt idx="9">
                  <c:v>8589423</c:v>
                </c:pt>
                <c:pt idx="10">
                  <c:v>229002</c:v>
                </c:pt>
                <c:pt idx="11">
                  <c:v>104928</c:v>
                </c:pt>
                <c:pt idx="12">
                  <c:v>400361</c:v>
                </c:pt>
                <c:pt idx="13">
                  <c:v>1756936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F9A5A1"/>
            </a:solidFill>
          </c:spPr>
          <c:invertIfNegative val="0"/>
          <c:dPt>
            <c:idx val="9"/>
            <c:invertIfNegative val="0"/>
            <c:bubble3D val="0"/>
            <c:spPr>
              <a:solidFill>
                <a:srgbClr val="AFABAB"/>
              </a:solidFill>
            </c:spPr>
          </c:dPt>
          <c:dLbls>
            <c:dLbl>
              <c:idx val="0"/>
              <c:layout>
                <c:manualLayout>
                  <c:x val="-4.3243248151322768E-3"/>
                  <c:y val="-6.0377346530511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Лист2!$B$204:$B$214</c:f>
              <c:strCache>
                <c:ptCount val="11"/>
                <c:pt idx="0">
                  <c:v>Ненецкий автономный округ</c:v>
                </c:pt>
                <c:pt idx="1">
                  <c:v>Калининградская область</c:v>
                </c:pt>
                <c:pt idx="2">
                  <c:v>Мурманская область</c:v>
                </c:pt>
                <c:pt idx="3">
                  <c:v>г. Санкт-Петербург</c:v>
                </c:pt>
                <c:pt idx="4">
                  <c:v>Республика Коми</c:v>
                </c:pt>
                <c:pt idx="5">
                  <c:v>Ленинградская область</c:v>
                </c:pt>
                <c:pt idx="6">
                  <c:v>Архангельская область</c:v>
                </c:pt>
                <c:pt idx="7">
                  <c:v>Республика Карелия</c:v>
                </c:pt>
                <c:pt idx="8">
                  <c:v>Вологодская область</c:v>
                </c:pt>
                <c:pt idx="9">
                  <c:v>Новгородская область</c:v>
                </c:pt>
                <c:pt idx="10">
                  <c:v>Псковская область</c:v>
                </c:pt>
              </c:strCache>
            </c:strRef>
          </c:cat>
          <c:val>
            <c:numRef>
              <c:f>Лист2!$C$204:$C$214</c:f>
              <c:numCache>
                <c:formatCode>#,##0.000</c:formatCode>
                <c:ptCount val="11"/>
                <c:pt idx="0">
                  <c:v>486935.83473282371</c:v>
                </c:pt>
                <c:pt idx="1">
                  <c:v>124646.39530132199</c:v>
                </c:pt>
                <c:pt idx="2">
                  <c:v>109226.91334128683</c:v>
                </c:pt>
                <c:pt idx="3">
                  <c:v>108316.094294675</c:v>
                </c:pt>
                <c:pt idx="4">
                  <c:v>101716.77432476715</c:v>
                </c:pt>
                <c:pt idx="5">
                  <c:v>84982.465379001907</c:v>
                </c:pt>
                <c:pt idx="6">
                  <c:v>80944.855150315489</c:v>
                </c:pt>
                <c:pt idx="7">
                  <c:v>80714.549087092979</c:v>
                </c:pt>
                <c:pt idx="8">
                  <c:v>63386.349053165301</c:v>
                </c:pt>
                <c:pt idx="9">
                  <c:v>61015.834034471343</c:v>
                </c:pt>
                <c:pt idx="10">
                  <c:v>56807.101781410813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44661504"/>
        <c:axId val="144667392"/>
        <c:axId val="0"/>
      </c:bar3DChart>
      <c:catAx>
        <c:axId val="14466150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4667392"/>
        <c:crosses val="autoZero"/>
        <c:auto val="1"/>
        <c:lblAlgn val="ctr"/>
        <c:lblOffset val="100"/>
        <c:noMultiLvlLbl val="0"/>
      </c:catAx>
      <c:valAx>
        <c:axId val="144667392"/>
        <c:scaling>
          <c:orientation val="minMax"/>
        </c:scaling>
        <c:delete val="0"/>
        <c:axPos val="b"/>
        <c:numFmt formatCode="#,##0.000" sourceLinked="1"/>
        <c:majorTickMark val="none"/>
        <c:minorTickMark val="none"/>
        <c:tickLblPos val="nextTo"/>
        <c:txPr>
          <a:bodyPr/>
          <a:lstStyle/>
          <a:p>
            <a:pPr>
              <a:defRPr sz="8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4661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8099722890287233"/>
          <c:h val="0.96217968907732687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</c:spPr>
          </c:dPt>
          <c:dPt>
            <c:idx val="1"/>
            <c:bubble3D val="0"/>
            <c:spPr>
              <a:solidFill>
                <a:srgbClr val="FEE9E8"/>
              </a:solidFill>
            </c:spPr>
          </c:dPt>
          <c:dPt>
            <c:idx val="2"/>
            <c:bubble3D val="0"/>
            <c:spPr>
              <a:solidFill>
                <a:srgbClr val="F9A5A1"/>
              </a:solidFill>
            </c:spPr>
          </c:dPt>
          <c:dPt>
            <c:idx val="3"/>
            <c:bubble3D val="0"/>
            <c:spPr>
              <a:solidFill>
                <a:srgbClr val="F34840"/>
              </a:solidFill>
            </c:spPr>
          </c:dPt>
          <c:dPt>
            <c:idx val="4"/>
            <c:bubble3D val="0"/>
            <c:spPr>
              <a:solidFill>
                <a:srgbClr val="AFABAB"/>
              </a:solidFill>
            </c:spPr>
          </c:dPt>
          <c:dLbls>
            <c:dLbl>
              <c:idx val="0"/>
              <c:layout>
                <c:manualLayout>
                  <c:x val="-0.14835641360729507"/>
                  <c:y val="0.1135003028467595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3956262789327163E-2"/>
                  <c:y val="-0.1416226529376134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3301280854537545"/>
                  <c:y val="-0.325702604482132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9713445861108363E-2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0000000000000022E-2"/>
                  <c:y val="-0.1361437512618614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7241905431277174"/>
                  <c:y val="0.105705431051887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Лист3!$E$75:$E$80</c:f>
              <c:strCache>
                <c:ptCount val="6"/>
                <c:pt idx="0">
                  <c:v>Развитие здравоохранения Новгородской области до 2025 года</c:v>
                </c:pt>
                <c:pt idx="1">
                  <c:v>Развитие образования в Новгородской области на 2014 - 2021 годы</c:v>
                </c:pt>
                <c:pt idx="2">
                  <c:v>Социальная поддержка граждан в Новгородской области на 2014 - 2021 годы</c:v>
                </c:pt>
                <c:pt idx="3">
                  <c:v>Улучшение жилищных условий граждан и повышение качества жилищно-коммунальных услуг в Новгородской области на 2014 - 2018 годы и на период до 2021 года</c:v>
                </c:pt>
                <c:pt idx="4">
                  <c:v>Совершенствование и содержание дорожного хозяйства Новгородской области (за исключением автомобильных дорог федерального значения) на 2014 - 2022 годы</c:v>
                </c:pt>
                <c:pt idx="5">
                  <c:v>Остальные госудаоственные программы Новгородской области</c:v>
                </c:pt>
              </c:strCache>
            </c:strRef>
          </c:cat>
          <c:val>
            <c:numRef>
              <c:f>Лист3!$F$75:$F$80</c:f>
              <c:numCache>
                <c:formatCode>#,##0.00</c:formatCode>
                <c:ptCount val="6"/>
                <c:pt idx="0">
                  <c:v>5222155.8199999994</c:v>
                </c:pt>
                <c:pt idx="1">
                  <c:v>6383408.3100000005</c:v>
                </c:pt>
                <c:pt idx="2">
                  <c:v>4480862.53</c:v>
                </c:pt>
                <c:pt idx="3">
                  <c:v>1214043.1600000008</c:v>
                </c:pt>
                <c:pt idx="4">
                  <c:v>5287315.99</c:v>
                </c:pt>
                <c:pt idx="5">
                  <c:v>6938511.0699999891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Лист2!$I$8</c:f>
              <c:strCache>
                <c:ptCount val="1"/>
                <c:pt idx="0">
                  <c:v>Объем ВРП, млрд. рублей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cat>
            <c:multiLvlStrRef>
              <c:f>Лист2!$J$6:$N$7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Лист2!$J$8:$N$8</c:f>
              <c:numCache>
                <c:formatCode>0.0</c:formatCode>
                <c:ptCount val="5"/>
                <c:pt idx="0">
                  <c:v>254</c:v>
                </c:pt>
                <c:pt idx="1">
                  <c:v>263</c:v>
                </c:pt>
                <c:pt idx="2">
                  <c:v>272.60000000000002</c:v>
                </c:pt>
                <c:pt idx="3">
                  <c:v>285</c:v>
                </c:pt>
                <c:pt idx="4">
                  <c:v>297.39999999999969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25013376"/>
        <c:axId val="125023360"/>
        <c:axId val="124937984"/>
      </c:bar3DChart>
      <c:catAx>
        <c:axId val="12501337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023360"/>
        <c:crosses val="autoZero"/>
        <c:auto val="1"/>
        <c:lblAlgn val="ctr"/>
        <c:lblOffset val="100"/>
        <c:noMultiLvlLbl val="0"/>
      </c:catAx>
      <c:valAx>
        <c:axId val="1250233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013376"/>
        <c:crosses val="autoZero"/>
        <c:crossBetween val="between"/>
      </c:valAx>
      <c:serAx>
        <c:axId val="124937984"/>
        <c:scaling>
          <c:orientation val="minMax"/>
        </c:scaling>
        <c:delete val="1"/>
        <c:axPos val="b"/>
        <c:majorTickMark val="none"/>
        <c:minorTickMark val="none"/>
        <c:tickLblPos val="none"/>
        <c:crossAx val="125023360"/>
        <c:crosses val="autoZero"/>
      </c:serAx>
    </c:plotArea>
    <c:legend>
      <c:legendPos val="b"/>
      <c:layout>
        <c:manualLayout>
          <c:xMode val="edge"/>
          <c:yMode val="edge"/>
          <c:x val="0.13347110952006724"/>
          <c:y val="0.81624672487203631"/>
          <c:w val="0.6372522394631096"/>
          <c:h val="0.12506943672925241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Лист2!$I$13</c:f>
              <c:strCache>
                <c:ptCount val="1"/>
                <c:pt idx="0">
                  <c:v>Индекс промышленного производства, %</c:v>
                </c:pt>
              </c:strCache>
            </c:strRef>
          </c:tx>
          <c:spPr>
            <a:solidFill>
              <a:srgbClr val="F9A5A1"/>
            </a:solidFill>
          </c:spPr>
          <c:cat>
            <c:multiLvlStrRef>
              <c:f>Лист2!$J$11:$N$12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Лист2!$J$13:$N$13</c:f>
              <c:numCache>
                <c:formatCode>0.0</c:formatCode>
                <c:ptCount val="5"/>
                <c:pt idx="0">
                  <c:v>109.6</c:v>
                </c:pt>
                <c:pt idx="1">
                  <c:v>103.1</c:v>
                </c:pt>
                <c:pt idx="2">
                  <c:v>103.4</c:v>
                </c:pt>
                <c:pt idx="3">
                  <c:v>103.8</c:v>
                </c:pt>
                <c:pt idx="4">
                  <c:v>104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30091648"/>
        <c:axId val="130105728"/>
        <c:axId val="124938880"/>
      </c:area3DChart>
      <c:catAx>
        <c:axId val="1300916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105728"/>
        <c:crosses val="autoZero"/>
        <c:auto val="1"/>
        <c:lblAlgn val="ctr"/>
        <c:lblOffset val="100"/>
        <c:noMultiLvlLbl val="0"/>
      </c:catAx>
      <c:valAx>
        <c:axId val="130105728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091648"/>
        <c:crosses val="autoZero"/>
        <c:crossBetween val="midCat"/>
      </c:valAx>
      <c:serAx>
        <c:axId val="124938880"/>
        <c:scaling>
          <c:orientation val="minMax"/>
        </c:scaling>
        <c:delete val="1"/>
        <c:axPos val="b"/>
        <c:majorTickMark val="out"/>
        <c:minorTickMark val="none"/>
        <c:tickLblPos val="none"/>
        <c:crossAx val="130105728"/>
        <c:crosses val="autoZero"/>
      </c:serAx>
    </c:plotArea>
    <c:legend>
      <c:legendPos val="b"/>
      <c:legendEntry>
        <c:idx val="0"/>
        <c:txPr>
          <a:bodyPr/>
          <a:lstStyle/>
          <a:p>
            <a:pPr>
              <a:defRPr sz="900" b="1"/>
            </a:pPr>
            <a:endParaRPr lang="ru-RU"/>
          </a:p>
        </c:txPr>
      </c:legendEntry>
      <c:layout>
        <c:manualLayout>
          <c:xMode val="edge"/>
          <c:yMode val="edge"/>
          <c:x val="3.7974947228085892E-2"/>
          <c:y val="0.76387010810316591"/>
          <c:w val="0.89999974750280365"/>
          <c:h val="0.10997484953779089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Лист2!$C$79</c:f>
              <c:strCache>
                <c:ptCount val="1"/>
                <c:pt idx="0">
                  <c:v>Фонд заработной платы работников организаций, млн. рублей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Лист2!$D$77:$H$78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Лист2!$D$79:$H$79</c:f>
              <c:numCache>
                <c:formatCode>0.0</c:formatCode>
                <c:ptCount val="5"/>
                <c:pt idx="0">
                  <c:v>71368.3</c:v>
                </c:pt>
                <c:pt idx="1">
                  <c:v>76348</c:v>
                </c:pt>
                <c:pt idx="2">
                  <c:v>80924.2</c:v>
                </c:pt>
                <c:pt idx="3">
                  <c:v>83915.4</c:v>
                </c:pt>
                <c:pt idx="4">
                  <c:v>88023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30144512"/>
        <c:axId val="130150400"/>
        <c:axId val="130101248"/>
      </c:bar3DChart>
      <c:catAx>
        <c:axId val="1301445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150400"/>
        <c:crosses val="autoZero"/>
        <c:auto val="1"/>
        <c:lblAlgn val="ctr"/>
        <c:lblOffset val="100"/>
        <c:noMultiLvlLbl val="0"/>
      </c:catAx>
      <c:valAx>
        <c:axId val="1301504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0144512"/>
        <c:crosses val="autoZero"/>
        <c:crossBetween val="between"/>
      </c:valAx>
      <c:serAx>
        <c:axId val="130101248"/>
        <c:scaling>
          <c:orientation val="minMax"/>
        </c:scaling>
        <c:delete val="1"/>
        <c:axPos val="b"/>
        <c:majorTickMark val="out"/>
        <c:minorTickMark val="none"/>
        <c:tickLblPos val="none"/>
        <c:crossAx val="130150400"/>
        <c:crosses val="autoZero"/>
      </c:serAx>
    </c:plotArea>
    <c:legend>
      <c:legendPos val="b"/>
      <c:layout>
        <c:manualLayout>
          <c:xMode val="edge"/>
          <c:yMode val="edge"/>
          <c:x val="7.0980896995012713E-2"/>
          <c:y val="0.73777573585465661"/>
          <c:w val="0.76432448656381713"/>
          <c:h val="0.18227144315651791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Лист2!$C$69</c:f>
              <c:strCache>
                <c:ptCount val="1"/>
                <c:pt idx="0">
                  <c:v>Индекс потребительских цен на товары и услуги, %</c:v>
                </c:pt>
              </c:strCache>
            </c:strRef>
          </c:tx>
          <c:spPr>
            <a:solidFill>
              <a:srgbClr val="F9A5A1"/>
            </a:solidFill>
          </c:spP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Лист2!$D$67:$H$68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Лист2!$D$69:$H$69</c:f>
              <c:numCache>
                <c:formatCode>0.0</c:formatCode>
                <c:ptCount val="5"/>
                <c:pt idx="0">
                  <c:v>102.4</c:v>
                </c:pt>
                <c:pt idx="1">
                  <c:v>103.1</c:v>
                </c:pt>
                <c:pt idx="2">
                  <c:v>104.3</c:v>
                </c:pt>
                <c:pt idx="3">
                  <c:v>103.8</c:v>
                </c:pt>
                <c:pt idx="4">
                  <c:v>104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32130304"/>
        <c:axId val="132131840"/>
        <c:axId val="130102592"/>
      </c:area3DChart>
      <c:catAx>
        <c:axId val="13213030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2131840"/>
        <c:crosses val="autoZero"/>
        <c:auto val="1"/>
        <c:lblAlgn val="ctr"/>
        <c:lblOffset val="100"/>
        <c:noMultiLvlLbl val="0"/>
      </c:catAx>
      <c:valAx>
        <c:axId val="13213184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2130304"/>
        <c:crosses val="autoZero"/>
        <c:crossBetween val="midCat"/>
      </c:valAx>
      <c:serAx>
        <c:axId val="130102592"/>
        <c:scaling>
          <c:orientation val="minMax"/>
        </c:scaling>
        <c:delete val="1"/>
        <c:axPos val="b"/>
        <c:majorTickMark val="out"/>
        <c:minorTickMark val="none"/>
        <c:tickLblPos val="none"/>
        <c:crossAx val="132131840"/>
        <c:crosses val="autoZero"/>
      </c:serAx>
    </c:plotArea>
    <c:legend>
      <c:legendPos val="b"/>
      <c:layout>
        <c:manualLayout>
          <c:xMode val="edge"/>
          <c:yMode val="edge"/>
          <c:x val="2.8853674540682408E-2"/>
          <c:y val="0.77739391951006165"/>
          <c:w val="0.59784820647419856"/>
          <c:h val="0.18532083683086548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Лист2!$C$26</c:f>
              <c:strCache>
                <c:ptCount val="1"/>
                <c:pt idx="0">
                  <c:v>Ввод в действие жилых домов, тыс. кв.м.</c:v>
                </c:pt>
              </c:strCache>
            </c:strRef>
          </c:tx>
          <c:spPr>
            <a:solidFill>
              <a:srgbClr val="F9A5A1"/>
            </a:solidFill>
          </c:spPr>
          <c:cat>
            <c:multiLvlStrRef>
              <c:f>Лист2!$D$24:$H$25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Лист2!$D$26:$H$26</c:f>
              <c:numCache>
                <c:formatCode>0.0</c:formatCode>
                <c:ptCount val="5"/>
                <c:pt idx="0">
                  <c:v>231.6</c:v>
                </c:pt>
                <c:pt idx="1">
                  <c:v>245.8</c:v>
                </c:pt>
                <c:pt idx="2">
                  <c:v>248</c:v>
                </c:pt>
                <c:pt idx="3">
                  <c:v>253</c:v>
                </c:pt>
                <c:pt idx="4">
                  <c:v>260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32178688"/>
        <c:axId val="132180224"/>
        <c:axId val="130103936"/>
      </c:area3DChart>
      <c:catAx>
        <c:axId val="1321786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2180224"/>
        <c:crosses val="autoZero"/>
        <c:auto val="1"/>
        <c:lblAlgn val="ctr"/>
        <c:lblOffset val="100"/>
        <c:noMultiLvlLbl val="0"/>
      </c:catAx>
      <c:valAx>
        <c:axId val="1321802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2178688"/>
        <c:crosses val="autoZero"/>
        <c:crossBetween val="midCat"/>
      </c:valAx>
      <c:serAx>
        <c:axId val="130103936"/>
        <c:scaling>
          <c:orientation val="minMax"/>
        </c:scaling>
        <c:delete val="1"/>
        <c:axPos val="b"/>
        <c:majorTickMark val="out"/>
        <c:minorTickMark val="none"/>
        <c:tickLblPos val="none"/>
        <c:crossAx val="132180224"/>
        <c:crosses val="autoZero"/>
      </c:serAx>
    </c:plotArea>
    <c:legend>
      <c:legendPos val="b"/>
      <c:layout>
        <c:manualLayout>
          <c:xMode val="edge"/>
          <c:yMode val="edge"/>
          <c:x val="7.5306345692969415E-2"/>
          <c:y val="0.73521830907676566"/>
          <c:w val="0.68813782595584616"/>
          <c:h val="0.17218889259218223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104696755310895"/>
          <c:y val="7.1854193080497786E-2"/>
          <c:w val="0.80766891616340275"/>
          <c:h val="0.5627757218208896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Лист2!$C$34</c:f>
              <c:strCache>
                <c:ptCount val="1"/>
                <c:pt idx="0">
                  <c:v>Среднемесячная заработная плата одного работника, тыс. рублей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Лист2!$D$32:$H$33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Лист2!$D$34:$H$34</c:f>
              <c:numCache>
                <c:formatCode>0.0</c:formatCode>
                <c:ptCount val="5"/>
                <c:pt idx="0">
                  <c:v>29311.1</c:v>
                </c:pt>
                <c:pt idx="1">
                  <c:v>31450</c:v>
                </c:pt>
                <c:pt idx="2">
                  <c:v>33368.5</c:v>
                </c:pt>
                <c:pt idx="3">
                  <c:v>34636.5</c:v>
                </c:pt>
                <c:pt idx="4">
                  <c:v>36368.300000000003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33263360"/>
        <c:axId val="133264896"/>
        <c:axId val="132157440"/>
      </c:bar3DChart>
      <c:catAx>
        <c:axId val="1332633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264896"/>
        <c:crosses val="autoZero"/>
        <c:auto val="1"/>
        <c:lblAlgn val="ctr"/>
        <c:lblOffset val="100"/>
        <c:noMultiLvlLbl val="0"/>
      </c:catAx>
      <c:valAx>
        <c:axId val="13326489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263360"/>
        <c:crosses val="autoZero"/>
        <c:crossBetween val="between"/>
      </c:valAx>
      <c:serAx>
        <c:axId val="132157440"/>
        <c:scaling>
          <c:orientation val="minMax"/>
        </c:scaling>
        <c:delete val="1"/>
        <c:axPos val="b"/>
        <c:majorTickMark val="out"/>
        <c:minorTickMark val="none"/>
        <c:tickLblPos val="none"/>
        <c:crossAx val="133264896"/>
        <c:crosses val="autoZero"/>
      </c:serAx>
    </c:plotArea>
    <c:legend>
      <c:legendPos val="b"/>
      <c:layout>
        <c:manualLayout>
          <c:xMode val="edge"/>
          <c:yMode val="edge"/>
          <c:x val="0.26278189250537876"/>
          <c:y val="0.80040744004472353"/>
          <c:w val="0.73098160298106463"/>
          <c:h val="0.16121253618001324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Лист2!$C$42</c:f>
              <c:strCache>
                <c:ptCount val="1"/>
                <c:pt idx="0">
                  <c:v>Величина прожиточного минимума, рублей</c:v>
                </c:pt>
              </c:strCache>
            </c:strRef>
          </c:tx>
          <c:spPr>
            <a:solidFill>
              <a:srgbClr val="F9A5A1"/>
            </a:solidFill>
          </c:spPr>
          <c:dLbls>
            <c:dLbl>
              <c:idx val="0"/>
              <c:layout>
                <c:manualLayout>
                  <c:x val="-1.1502345150055791E-2"/>
                  <c:y val="-8.9913756859259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Лист2!$D$40:$H$41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Лист2!$D$42:$H$42</c:f>
              <c:numCache>
                <c:formatCode>0.0</c:formatCode>
                <c:ptCount val="5"/>
                <c:pt idx="0">
                  <c:v>10155</c:v>
                </c:pt>
                <c:pt idx="1">
                  <c:v>10412</c:v>
                </c:pt>
                <c:pt idx="2">
                  <c:v>10793</c:v>
                </c:pt>
                <c:pt idx="3">
                  <c:v>11114</c:v>
                </c:pt>
                <c:pt idx="4">
                  <c:v>11522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33286912"/>
        <c:axId val="133313280"/>
        <c:axId val="132158784"/>
      </c:area3DChart>
      <c:catAx>
        <c:axId val="1332869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313280"/>
        <c:crosses val="autoZero"/>
        <c:auto val="1"/>
        <c:lblAlgn val="ctr"/>
        <c:lblOffset val="100"/>
        <c:noMultiLvlLbl val="0"/>
      </c:catAx>
      <c:valAx>
        <c:axId val="13331328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286912"/>
        <c:crosses val="autoZero"/>
        <c:crossBetween val="midCat"/>
      </c:valAx>
      <c:serAx>
        <c:axId val="132158784"/>
        <c:scaling>
          <c:orientation val="minMax"/>
        </c:scaling>
        <c:delete val="1"/>
        <c:axPos val="b"/>
        <c:majorTickMark val="out"/>
        <c:minorTickMark val="none"/>
        <c:tickLblPos val="none"/>
        <c:crossAx val="133313280"/>
        <c:crosses val="autoZero"/>
      </c:serAx>
    </c:plotArea>
    <c:legend>
      <c:legendPos val="b"/>
      <c:layout>
        <c:manualLayout>
          <c:xMode val="edge"/>
          <c:yMode val="edge"/>
          <c:x val="0.13205537806176784"/>
          <c:y val="0.81981341134237962"/>
          <c:w val="0.83600192830992781"/>
          <c:h val="8.0637294920074792E-2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489076000102481E-2"/>
          <c:y val="0.10210853764786335"/>
          <c:w val="0.90774796390144652"/>
          <c:h val="0.4239353522123272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Лист2!$C$47</c:f>
              <c:strCache>
                <c:ptCount val="1"/>
                <c:pt idx="0">
                  <c:v>Уровень безработицы, % к рабочей силе</c:v>
                </c:pt>
              </c:strCache>
            </c:strRef>
          </c:tx>
          <c:spPr>
            <a:solidFill>
              <a:srgbClr val="AFABAB"/>
            </a:solidFill>
          </c:spPr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Лист2!$D$45:$H$46</c:f>
              <c:multiLvlStrCache>
                <c:ptCount val="5"/>
                <c:lvl>
                  <c:pt idx="0">
                    <c:v>факт</c:v>
                  </c:pt>
                  <c:pt idx="1">
                    <c:v>оценка</c:v>
                  </c:pt>
                  <c:pt idx="2">
                    <c:v>прогноз</c:v>
                  </c:pt>
                  <c:pt idx="3">
                    <c:v>прогноз</c:v>
                  </c:pt>
                  <c:pt idx="4">
                    <c:v>прогноз</c:v>
                  </c:pt>
                </c:lvl>
                <c:lvl>
                  <c:pt idx="0">
                    <c:v>2017 год </c:v>
                  </c:pt>
                  <c:pt idx="1">
                    <c:v>2018 год</c:v>
                  </c:pt>
                  <c:pt idx="2">
                    <c:v>2019 год</c:v>
                  </c:pt>
                  <c:pt idx="3">
                    <c:v>2020 год</c:v>
                  </c:pt>
                  <c:pt idx="4">
                    <c:v>2021 год</c:v>
                  </c:pt>
                </c:lvl>
              </c:multiLvlStrCache>
            </c:multiLvlStrRef>
          </c:cat>
          <c:val>
            <c:numRef>
              <c:f>Лист2!$D$47:$H$47</c:f>
              <c:numCache>
                <c:formatCode>0.0</c:formatCode>
                <c:ptCount val="5"/>
                <c:pt idx="0">
                  <c:v>4.7</c:v>
                </c:pt>
                <c:pt idx="1">
                  <c:v>4.7</c:v>
                </c:pt>
                <c:pt idx="2">
                  <c:v>4.8</c:v>
                </c:pt>
                <c:pt idx="3">
                  <c:v>4.8</c:v>
                </c:pt>
                <c:pt idx="4">
                  <c:v>4.8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33339392"/>
        <c:axId val="133341184"/>
        <c:axId val="132160128"/>
      </c:bar3DChart>
      <c:catAx>
        <c:axId val="13333939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341184"/>
        <c:crosses val="autoZero"/>
        <c:auto val="1"/>
        <c:lblAlgn val="ctr"/>
        <c:lblOffset val="100"/>
        <c:noMultiLvlLbl val="0"/>
      </c:catAx>
      <c:valAx>
        <c:axId val="13334118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33339392"/>
        <c:crosses val="autoZero"/>
        <c:crossBetween val="between"/>
      </c:valAx>
      <c:serAx>
        <c:axId val="132160128"/>
        <c:scaling>
          <c:orientation val="minMax"/>
        </c:scaling>
        <c:delete val="1"/>
        <c:axPos val="b"/>
        <c:majorTickMark val="out"/>
        <c:minorTickMark val="none"/>
        <c:tickLblPos val="none"/>
        <c:crossAx val="133341184"/>
        <c:crosses val="autoZero"/>
      </c:serAx>
    </c:plotArea>
    <c:legend>
      <c:legendPos val="b"/>
      <c:layout>
        <c:manualLayout>
          <c:xMode val="edge"/>
          <c:yMode val="edge"/>
          <c:x val="6.7763037012982266E-2"/>
          <c:y val="0.78765955829469703"/>
          <c:w val="0.76950557844000644"/>
          <c:h val="0.15664487571556376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B021CE-B01C-4D25-BE99-B3D0DE207231}" type="doc">
      <dgm:prSet loTypeId="urn:microsoft.com/office/officeart/2005/8/layout/radial4" loCatId="relationship" qsTypeId="urn:microsoft.com/office/officeart/2005/8/quickstyle/3d3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BE5567A-8F08-4299-A675-1F4F1072D60A}">
      <dgm:prSet phldrT="[Текст]"/>
      <dgm:spPr>
        <a:solidFill>
          <a:srgbClr val="FEE9E8"/>
        </a:solidFill>
      </dgm:spPr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Доходы бюджета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FFD816A2-B343-40D5-97D5-7B4CCBB58591}" type="parTrans" cxnId="{EDCDF3F5-F7F5-4AF5-A51B-4C0B40CA03CF}">
      <dgm:prSet/>
      <dgm:spPr/>
      <dgm:t>
        <a:bodyPr/>
        <a:lstStyle/>
        <a:p>
          <a:endParaRPr lang="ru-RU"/>
        </a:p>
      </dgm:t>
    </dgm:pt>
    <dgm:pt modelId="{97355B08-38E6-415A-8F63-22820505C183}" type="sibTrans" cxnId="{EDCDF3F5-F7F5-4AF5-A51B-4C0B40CA03CF}">
      <dgm:prSet/>
      <dgm:spPr/>
      <dgm:t>
        <a:bodyPr/>
        <a:lstStyle/>
        <a:p>
          <a:endParaRPr lang="ru-RU"/>
        </a:p>
      </dgm:t>
    </dgm:pt>
    <dgm:pt modelId="{D0DC9037-8D3E-4DED-9E80-2E7B2B0809C5}">
      <dgm:prSet phldrT="[Текст]" custT="1"/>
      <dgm:spPr/>
      <dgm:t>
        <a:bodyPr/>
        <a:lstStyle/>
        <a:p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Налоговые доходы</a:t>
          </a:r>
        </a:p>
        <a:p>
          <a:r>
            <a:rPr lang="ru-RU" sz="1100" b="1" kern="7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Поступления от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уплаты нал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гов,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уста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овле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ных Налоговы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м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ек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ом Р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ссийской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23" baseline="0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еде</a:t>
          </a:r>
          <a:r>
            <a:rPr lang="ru-RU" sz="1100" b="0" kern="700" spc="-23" baseline="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аци</a:t>
          </a:r>
          <a:r>
            <a:rPr lang="ru-RU" sz="1100" b="0" kern="700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например:</a:t>
          </a:r>
        </a:p>
        <a:p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при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б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ы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ль</a:t>
          </a:r>
        </a:p>
        <a:p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организаций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акциз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ы;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доходы физическ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угие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налоги.</a:t>
          </a:r>
          <a:endParaRPr lang="ru-RU" sz="1100" b="1" kern="700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4CECF9-ADC2-47EC-B07A-41C83F1E23EF}" type="parTrans" cxnId="{7C104674-3DE0-444A-B637-19E7ECD4BC07}">
      <dgm:prSet/>
      <dgm:spPr/>
      <dgm:t>
        <a:bodyPr/>
        <a:lstStyle/>
        <a:p>
          <a:endParaRPr lang="ru-RU" dirty="0"/>
        </a:p>
      </dgm:t>
    </dgm:pt>
    <dgm:pt modelId="{C1120243-DDC5-4B0B-8A8C-1CA873FC9897}" type="sibTrans" cxnId="{7C104674-3DE0-444A-B637-19E7ECD4BC07}">
      <dgm:prSet/>
      <dgm:spPr/>
      <dgm:t>
        <a:bodyPr/>
        <a:lstStyle/>
        <a:p>
          <a:endParaRPr lang="ru-RU"/>
        </a:p>
      </dgm:t>
    </dgm:pt>
    <dgm:pt modelId="{5FD87B2C-9C22-4E40-BEAF-DE48BEB38D4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Неналоговые доходы</a:t>
          </a:r>
        </a:p>
        <a:p>
          <a:r>
            <a:rPr lang="ru-RU" b="0" spc="-11" dirty="0" smtClean="0">
              <a:latin typeface="Arial" pitchFamily="34" charset="0"/>
              <a:cs typeface="Arial" pitchFamily="34" charset="0"/>
            </a:rPr>
            <a:t>П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ступле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ия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от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уплаты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др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угих</a:t>
          </a:r>
          <a:r>
            <a:rPr lang="ru-RU" b="0" spc="29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пошлин и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сбо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ов, уста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овле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ных зак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но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атель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с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тв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м,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а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кже штраф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за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нарушение зак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но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атель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с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тв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а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,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на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п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ример:</a:t>
          </a:r>
          <a:endParaRPr lang="ru-RU" b="0" dirty="0" smtClean="0">
            <a:latin typeface="Arial" pitchFamily="34" charset="0"/>
            <a:cs typeface="Arial" pitchFamily="34" charset="0"/>
          </a:endParaRPr>
        </a:p>
        <a:p>
          <a:r>
            <a:rPr lang="ru-RU" b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доходы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от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использов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а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ния госу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арств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е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ого и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м</a:t>
          </a:r>
          <a:r>
            <a:rPr lang="ru-RU" b="0" dirty="0" smtClean="0">
              <a:latin typeface="Arial" pitchFamily="34" charset="0"/>
              <a:cs typeface="Arial" pitchFamily="34" charset="0"/>
            </a:rPr>
            <a:t>у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щ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ес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ва</a:t>
          </a:r>
          <a:r>
            <a:rPr lang="ru-RU" b="0" spc="-4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и земл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b="0" dirty="0" smtClean="0">
              <a:latin typeface="Arial" pitchFamily="34" charset="0"/>
              <a:cs typeface="Arial" pitchFamily="34" charset="0"/>
            </a:rPr>
            <a:t>;</a:t>
          </a:r>
        </a:p>
        <a:p>
          <a:r>
            <a:rPr lang="ru-RU" b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ш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b="0" dirty="0" smtClean="0">
              <a:latin typeface="Arial" pitchFamily="34" charset="0"/>
              <a:cs typeface="Arial" pitchFamily="34" charset="0"/>
            </a:rPr>
            <a:t>рафные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санк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ц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b="0" dirty="0" smtClean="0">
              <a:latin typeface="Arial" pitchFamily="34" charset="0"/>
              <a:cs typeface="Arial" pitchFamily="34" charset="0"/>
            </a:rPr>
            <a:t>;</a:t>
          </a:r>
        </a:p>
        <a:p>
          <a:r>
            <a:rPr lang="ru-RU" b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b="0" dirty="0" smtClean="0">
              <a:latin typeface="Arial" pitchFamily="34" charset="0"/>
              <a:cs typeface="Arial" pitchFamily="34" charset="0"/>
            </a:rPr>
            <a:t>угие</a:t>
          </a:r>
          <a:endParaRPr lang="ru-RU" b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94D8DA0-0C6F-4172-8A81-01002BFD5541}" type="parTrans" cxnId="{B56BF7EB-D78A-46A7-BA30-F2CFB3CEC916}">
      <dgm:prSet/>
      <dgm:spPr/>
      <dgm:t>
        <a:bodyPr/>
        <a:lstStyle/>
        <a:p>
          <a:endParaRPr lang="ru-RU" dirty="0"/>
        </a:p>
      </dgm:t>
    </dgm:pt>
    <dgm:pt modelId="{73FB68DA-4CF5-4FEA-9721-4CC37112606F}" type="sibTrans" cxnId="{B56BF7EB-D78A-46A7-BA30-F2CFB3CEC916}">
      <dgm:prSet/>
      <dgm:spPr/>
      <dgm:t>
        <a:bodyPr/>
        <a:lstStyle/>
        <a:p>
          <a:endParaRPr lang="ru-RU"/>
        </a:p>
      </dgm:t>
    </dgm:pt>
    <dgm:pt modelId="{6F8235A9-147A-4B7B-9909-3BF0009EE66D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r>
            <a:rPr lang="ru-RU" b="0" spc="-11" dirty="0" smtClean="0">
              <a:latin typeface="Arial" pitchFamily="34" charset="0"/>
              <a:cs typeface="Arial" pitchFamily="34" charset="0"/>
            </a:rPr>
            <a:t>П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ступле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ия</a:t>
          </a:r>
          <a:r>
            <a:rPr lang="ru-RU" b="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от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угих бюджетов бюджетн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й системы 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(межбю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жет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ые трансферты), ор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г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изаций, граж</a:t>
          </a:r>
          <a:r>
            <a:rPr lang="ru-RU" b="0" spc="-23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ан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(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кроме</a:t>
          </a:r>
          <a:r>
            <a:rPr lang="ru-RU" b="0" spc="11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говых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и не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ал</a:t>
          </a:r>
          <a:r>
            <a:rPr lang="ru-RU" b="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говых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 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охо</a:t>
          </a:r>
          <a:r>
            <a:rPr lang="ru-RU" b="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b="0" spc="-11" dirty="0" smtClean="0">
              <a:latin typeface="Arial" pitchFamily="34" charset="0"/>
              <a:cs typeface="Arial" pitchFamily="34" charset="0"/>
            </a:rPr>
            <a:t>ов)</a:t>
          </a:r>
          <a:endParaRPr lang="ru-RU" b="0" dirty="0">
            <a:latin typeface="Arial" pitchFamily="34" charset="0"/>
            <a:cs typeface="Arial" pitchFamily="34" charset="0"/>
          </a:endParaRPr>
        </a:p>
      </dgm:t>
    </dgm:pt>
    <dgm:pt modelId="{C6CCC468-F695-4F99-912C-8F70C7E31080}" type="parTrans" cxnId="{6790FDC0-DCA4-479C-957C-253A40D40403}">
      <dgm:prSet/>
      <dgm:spPr/>
      <dgm:t>
        <a:bodyPr/>
        <a:lstStyle/>
        <a:p>
          <a:endParaRPr lang="ru-RU" dirty="0"/>
        </a:p>
      </dgm:t>
    </dgm:pt>
    <dgm:pt modelId="{991DC288-0ADF-4517-B06A-2BD66BEABA84}" type="sibTrans" cxnId="{6790FDC0-DCA4-479C-957C-253A40D40403}">
      <dgm:prSet/>
      <dgm:spPr/>
      <dgm:t>
        <a:bodyPr/>
        <a:lstStyle/>
        <a:p>
          <a:endParaRPr lang="ru-RU"/>
        </a:p>
      </dgm:t>
    </dgm:pt>
    <dgm:pt modelId="{AA636499-3BBA-4B3A-B503-FF8BAF603FD7}" type="pres">
      <dgm:prSet presAssocID="{1DB021CE-B01C-4D25-BE99-B3D0DE20723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43445C-5805-4178-9FAB-42F122A02F3B}" type="pres">
      <dgm:prSet presAssocID="{8BE5567A-8F08-4299-A675-1F4F1072D60A}" presName="centerShape" presStyleLbl="node0" presStyleIdx="0" presStyleCnt="1"/>
      <dgm:spPr/>
      <dgm:t>
        <a:bodyPr/>
        <a:lstStyle/>
        <a:p>
          <a:endParaRPr lang="ru-RU"/>
        </a:p>
      </dgm:t>
    </dgm:pt>
    <dgm:pt modelId="{BFFDA641-8CBC-44CA-8F4C-8EF64599165E}" type="pres">
      <dgm:prSet presAssocID="{7F4CECF9-ADC2-47EC-B07A-41C83F1E23EF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30EF27F-7B6D-4E99-BE75-7FE2608721A4}" type="pres">
      <dgm:prSet presAssocID="{D0DC9037-8D3E-4DED-9E80-2E7B2B0809C5}" presName="node" presStyleLbl="node1" presStyleIdx="0" presStyleCnt="3" custScaleX="115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B2BD6-5877-4714-8526-61F02644FB8E}" type="pres">
      <dgm:prSet presAssocID="{294D8DA0-0C6F-4172-8A81-01002BFD554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73B01D81-0D58-4D82-AEE7-E778F3928FF2}" type="pres">
      <dgm:prSet presAssocID="{5FD87B2C-9C22-4E40-BEAF-DE48BEB38D41}" presName="node" presStyleLbl="node1" presStyleIdx="1" presStyleCnt="3" custScaleX="129232" custScaleY="95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4D538-C1B1-482C-A520-E44BA2CDCBDB}" type="pres">
      <dgm:prSet presAssocID="{C6CCC468-F695-4F99-912C-8F70C7E31080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04A95C69-D32E-49CE-B5C8-3ADC5A9B692D}" type="pres">
      <dgm:prSet presAssocID="{6F8235A9-147A-4B7B-9909-3BF0009EE66D}" presName="node" presStyleLbl="node1" presStyleIdx="2" presStyleCnt="3" custScaleX="104439" custScaleY="91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D922C8-02BD-4810-824F-F98B6492090C}" type="presOf" srcId="{6F8235A9-147A-4B7B-9909-3BF0009EE66D}" destId="{04A95C69-D32E-49CE-B5C8-3ADC5A9B692D}" srcOrd="0" destOrd="0" presId="urn:microsoft.com/office/officeart/2005/8/layout/radial4"/>
    <dgm:cxn modelId="{1D3D9B81-73DC-4282-AF7B-849163A18D31}" type="presOf" srcId="{294D8DA0-0C6F-4172-8A81-01002BFD5541}" destId="{189B2BD6-5877-4714-8526-61F02644FB8E}" srcOrd="0" destOrd="0" presId="urn:microsoft.com/office/officeart/2005/8/layout/radial4"/>
    <dgm:cxn modelId="{EFD6A971-B791-454C-B3C1-28C9FDB20984}" type="presOf" srcId="{D0DC9037-8D3E-4DED-9E80-2E7B2B0809C5}" destId="{430EF27F-7B6D-4E99-BE75-7FE2608721A4}" srcOrd="0" destOrd="0" presId="urn:microsoft.com/office/officeart/2005/8/layout/radial4"/>
    <dgm:cxn modelId="{F1B2DE4F-60FE-4AEB-B27E-F4443F43A1B4}" type="presOf" srcId="{8BE5567A-8F08-4299-A675-1F4F1072D60A}" destId="{F543445C-5805-4178-9FAB-42F122A02F3B}" srcOrd="0" destOrd="0" presId="urn:microsoft.com/office/officeart/2005/8/layout/radial4"/>
    <dgm:cxn modelId="{B56BF7EB-D78A-46A7-BA30-F2CFB3CEC916}" srcId="{8BE5567A-8F08-4299-A675-1F4F1072D60A}" destId="{5FD87B2C-9C22-4E40-BEAF-DE48BEB38D41}" srcOrd="1" destOrd="0" parTransId="{294D8DA0-0C6F-4172-8A81-01002BFD5541}" sibTransId="{73FB68DA-4CF5-4FEA-9721-4CC37112606F}"/>
    <dgm:cxn modelId="{EDCDF3F5-F7F5-4AF5-A51B-4C0B40CA03CF}" srcId="{1DB021CE-B01C-4D25-BE99-B3D0DE207231}" destId="{8BE5567A-8F08-4299-A675-1F4F1072D60A}" srcOrd="0" destOrd="0" parTransId="{FFD816A2-B343-40D5-97D5-7B4CCBB58591}" sibTransId="{97355B08-38E6-415A-8F63-22820505C183}"/>
    <dgm:cxn modelId="{2448B4FA-4A9A-4557-915D-7C57D13B396B}" type="presOf" srcId="{1DB021CE-B01C-4D25-BE99-B3D0DE207231}" destId="{AA636499-3BBA-4B3A-B503-FF8BAF603FD7}" srcOrd="0" destOrd="0" presId="urn:microsoft.com/office/officeart/2005/8/layout/radial4"/>
    <dgm:cxn modelId="{3707DD41-3094-4C7F-929D-8DCDC0570C65}" type="presOf" srcId="{7F4CECF9-ADC2-47EC-B07A-41C83F1E23EF}" destId="{BFFDA641-8CBC-44CA-8F4C-8EF64599165E}" srcOrd="0" destOrd="0" presId="urn:microsoft.com/office/officeart/2005/8/layout/radial4"/>
    <dgm:cxn modelId="{11270290-22DF-4F9F-BDC2-0F4A20EB12D2}" type="presOf" srcId="{5FD87B2C-9C22-4E40-BEAF-DE48BEB38D41}" destId="{73B01D81-0D58-4D82-AEE7-E778F3928FF2}" srcOrd="0" destOrd="0" presId="urn:microsoft.com/office/officeart/2005/8/layout/radial4"/>
    <dgm:cxn modelId="{7C104674-3DE0-444A-B637-19E7ECD4BC07}" srcId="{8BE5567A-8F08-4299-A675-1F4F1072D60A}" destId="{D0DC9037-8D3E-4DED-9E80-2E7B2B0809C5}" srcOrd="0" destOrd="0" parTransId="{7F4CECF9-ADC2-47EC-B07A-41C83F1E23EF}" sibTransId="{C1120243-DDC5-4B0B-8A8C-1CA873FC9897}"/>
    <dgm:cxn modelId="{6790FDC0-DCA4-479C-957C-253A40D40403}" srcId="{8BE5567A-8F08-4299-A675-1F4F1072D60A}" destId="{6F8235A9-147A-4B7B-9909-3BF0009EE66D}" srcOrd="2" destOrd="0" parTransId="{C6CCC468-F695-4F99-912C-8F70C7E31080}" sibTransId="{991DC288-0ADF-4517-B06A-2BD66BEABA84}"/>
    <dgm:cxn modelId="{027D4277-84DE-4D52-976E-3DD887C76A0F}" type="presOf" srcId="{C6CCC468-F695-4F99-912C-8F70C7E31080}" destId="{5BC4D538-C1B1-482C-A520-E44BA2CDCBDB}" srcOrd="0" destOrd="0" presId="urn:microsoft.com/office/officeart/2005/8/layout/radial4"/>
    <dgm:cxn modelId="{17FF3495-A8E8-42C1-8613-2AE9C10C88C6}" type="presParOf" srcId="{AA636499-3BBA-4B3A-B503-FF8BAF603FD7}" destId="{F543445C-5805-4178-9FAB-42F122A02F3B}" srcOrd="0" destOrd="0" presId="urn:microsoft.com/office/officeart/2005/8/layout/radial4"/>
    <dgm:cxn modelId="{6706F636-E1F1-4DD4-B422-EA91705007A2}" type="presParOf" srcId="{AA636499-3BBA-4B3A-B503-FF8BAF603FD7}" destId="{BFFDA641-8CBC-44CA-8F4C-8EF64599165E}" srcOrd="1" destOrd="0" presId="urn:microsoft.com/office/officeart/2005/8/layout/radial4"/>
    <dgm:cxn modelId="{89F4240B-9454-4247-9172-6DA7EFFDD954}" type="presParOf" srcId="{AA636499-3BBA-4B3A-B503-FF8BAF603FD7}" destId="{430EF27F-7B6D-4E99-BE75-7FE2608721A4}" srcOrd="2" destOrd="0" presId="urn:microsoft.com/office/officeart/2005/8/layout/radial4"/>
    <dgm:cxn modelId="{292B2988-31F9-4E73-935F-0CF81EC221BA}" type="presParOf" srcId="{AA636499-3BBA-4B3A-B503-FF8BAF603FD7}" destId="{189B2BD6-5877-4714-8526-61F02644FB8E}" srcOrd="3" destOrd="0" presId="urn:microsoft.com/office/officeart/2005/8/layout/radial4"/>
    <dgm:cxn modelId="{BACF847C-ADB7-440A-81E6-44EC2E325276}" type="presParOf" srcId="{AA636499-3BBA-4B3A-B503-FF8BAF603FD7}" destId="{73B01D81-0D58-4D82-AEE7-E778F3928FF2}" srcOrd="4" destOrd="0" presId="urn:microsoft.com/office/officeart/2005/8/layout/radial4"/>
    <dgm:cxn modelId="{714BEB11-485A-458A-9772-90342D076FB2}" type="presParOf" srcId="{AA636499-3BBA-4B3A-B503-FF8BAF603FD7}" destId="{5BC4D538-C1B1-482C-A520-E44BA2CDCBDB}" srcOrd="5" destOrd="0" presId="urn:microsoft.com/office/officeart/2005/8/layout/radial4"/>
    <dgm:cxn modelId="{A58BD3C1-4A01-4E2F-A2C1-B44B9187D390}" type="presParOf" srcId="{AA636499-3BBA-4B3A-B503-FF8BAF603FD7}" destId="{04A95C69-D32E-49CE-B5C8-3ADC5A9B692D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F3305E-56D6-4583-8889-4EDADDDA7BA3}" type="doc">
      <dgm:prSet loTypeId="urn:microsoft.com/office/officeart/2005/8/layout/hierarchy3" loCatId="list" qsTypeId="urn:microsoft.com/office/officeart/2005/8/quickstyle/3d4" qsCatId="3D" csTypeId="urn:microsoft.com/office/officeart/2005/8/colors/accent3_1" csCatId="accent3" phldr="1"/>
      <dgm:spPr/>
    </dgm:pt>
    <dgm:pt modelId="{E06397ED-83DA-495B-96E8-0D0E5DDB1ADC}">
      <dgm:prSet phldrT="[Текст]" custT="1"/>
      <dgm:spPr/>
      <dgm:t>
        <a:bodyPr/>
        <a:lstStyle/>
        <a:p>
          <a:r>
            <a:rPr lang="ru-RU" sz="1100" b="1" spc="-11" dirty="0" smtClean="0">
              <a:latin typeface="Arial" pitchFamily="34" charset="0"/>
              <a:cs typeface="Arial" pitchFamily="34" charset="0"/>
            </a:rPr>
            <a:t>Установлены Налоговым кодексом и обяза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 на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всей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ер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ии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сийс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ой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ерации,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</a:p>
        <a:p>
          <a:endParaRPr lang="en-US" sz="1100" b="1" spc="-6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100" b="1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наприм</a:t>
          </a:r>
          <a:r>
            <a:rPr lang="ru-RU" sz="1100" b="1" spc="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е</a:t>
          </a:r>
          <a:r>
            <a: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р:</a:t>
          </a:r>
          <a:endParaRPr lang="ru-RU" sz="11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 на прибыль</a:t>
          </a: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г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аниза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й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;</a:t>
          </a: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spc="-4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spc="-5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ды физ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че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spc="-4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spc="17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;</a:t>
          </a: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Ак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изы</a:t>
          </a:r>
          <a:endParaRPr lang="ru-RU" sz="1100" b="0" dirty="0">
            <a:latin typeface="Arial" pitchFamily="34" charset="0"/>
            <a:cs typeface="Arial" pitchFamily="34" charset="0"/>
          </a:endParaRPr>
        </a:p>
      </dgm:t>
    </dgm:pt>
    <dgm:pt modelId="{71D25CCF-39C2-4EDC-A759-943BA7781654}" type="parTrans" cxnId="{1469671A-79DD-4565-BEC9-0F1719462C20}">
      <dgm:prSet/>
      <dgm:spPr/>
      <dgm:t>
        <a:bodyPr/>
        <a:lstStyle/>
        <a:p>
          <a:endParaRPr lang="ru-RU"/>
        </a:p>
      </dgm:t>
    </dgm:pt>
    <dgm:pt modelId="{2D61ABFE-7D92-4850-B9F9-3188ED2DA8E9}" type="sibTrans" cxnId="{1469671A-79DD-4565-BEC9-0F1719462C20}">
      <dgm:prSet/>
      <dgm:spPr/>
      <dgm:t>
        <a:bodyPr/>
        <a:lstStyle/>
        <a:p>
          <a:endParaRPr lang="ru-RU"/>
        </a:p>
      </dgm:t>
    </dgm:pt>
    <dgm:pt modelId="{DB126E7D-6E12-421E-AD5C-4B320983E79E}">
      <dgm:prSet phldrT="[Текст]" custT="1"/>
      <dgm:spPr/>
      <dgm:t>
        <a:bodyPr/>
        <a:lstStyle/>
        <a:p>
          <a:r>
            <a:rPr lang="ru-RU" sz="1100" b="1" spc="-11" dirty="0" smtClean="0">
              <a:latin typeface="Arial" pitchFamily="34" charset="0"/>
              <a:cs typeface="Arial" pitchFamily="34" charset="0"/>
            </a:rPr>
            <a:t>Установлены Налоговым кодексом и за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онами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субъек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сийс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ой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ерации</a:t>
          </a:r>
          <a:r>
            <a:rPr lang="ru-RU" sz="1100" b="1" spc="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 обяза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на со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тве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ующих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ер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иях</a:t>
          </a:r>
          <a:r>
            <a:rPr lang="ru-RU" sz="1100" b="1" spc="4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субъек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4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,</a:t>
          </a:r>
        </a:p>
        <a:p>
          <a:endParaRPr lang="en-US" sz="1100" b="1" spc="-6" dirty="0" smtClean="0">
            <a:latin typeface="Arial" pitchFamily="34" charset="0"/>
            <a:cs typeface="Arial" pitchFamily="34" charset="0"/>
          </a:endParaRPr>
        </a:p>
        <a:p>
          <a:r>
            <a:rPr lang="ru-RU" sz="1100" b="1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наприм</a:t>
          </a:r>
          <a:r>
            <a:rPr lang="ru-RU" sz="1100" b="1" spc="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е</a:t>
          </a:r>
          <a:r>
            <a: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р:</a:t>
          </a:r>
          <a:endParaRPr lang="ru-RU" sz="11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spc="-17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у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щ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о о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spc="-17" dirty="0" smtClean="0">
              <a:latin typeface="Arial" pitchFamily="34" charset="0"/>
              <a:cs typeface="Arial" pitchFamily="34" charset="0"/>
            </a:rPr>
            <a:t>г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ан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за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ий;</a:t>
          </a: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Трансп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ный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</a:t>
          </a:r>
          <a:endParaRPr lang="ru-RU" sz="1100" b="0" dirty="0">
            <a:latin typeface="Arial" pitchFamily="34" charset="0"/>
            <a:cs typeface="Arial" pitchFamily="34" charset="0"/>
          </a:endParaRPr>
        </a:p>
      </dgm:t>
    </dgm:pt>
    <dgm:pt modelId="{6EAA55FE-6118-4A0C-8BCE-322A3CF77020}" type="parTrans" cxnId="{6542585F-8E0A-46AF-9132-1AD9F41622EE}">
      <dgm:prSet/>
      <dgm:spPr/>
      <dgm:t>
        <a:bodyPr/>
        <a:lstStyle/>
        <a:p>
          <a:endParaRPr lang="ru-RU"/>
        </a:p>
      </dgm:t>
    </dgm:pt>
    <dgm:pt modelId="{0D5A9C28-51AD-4605-B6A4-DC20218147DA}" type="sibTrans" cxnId="{6542585F-8E0A-46AF-9132-1AD9F41622EE}">
      <dgm:prSet/>
      <dgm:spPr/>
      <dgm:t>
        <a:bodyPr/>
        <a:lstStyle/>
        <a:p>
          <a:endParaRPr lang="ru-RU"/>
        </a:p>
      </dgm:t>
    </dgm:pt>
    <dgm:pt modelId="{38C261B9-0510-4536-A762-8E7A7CB1872F}">
      <dgm:prSet phldrT="[Текст]" custT="1"/>
      <dgm:spPr/>
      <dgm:t>
        <a:bodyPr/>
        <a:lstStyle/>
        <a:p>
          <a:r>
            <a:rPr lang="ru-RU" sz="1100" b="1" spc="-11" dirty="0" smtClean="0">
              <a:latin typeface="Arial" pitchFamily="34" charset="0"/>
              <a:cs typeface="Arial" pitchFamily="34" charset="0"/>
            </a:rPr>
            <a:t>Установлены Налоговым кодексом и но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мативными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актами п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стави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ых о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рг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униципаль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ых образ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ваний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 обяза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рр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ори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я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х со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тве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1" spc="-23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ующих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spc="-29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униципаль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ых образ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spc="-11" dirty="0" smtClean="0">
              <a:latin typeface="Arial" pitchFamily="34" charset="0"/>
              <a:cs typeface="Arial" pitchFamily="34" charset="0"/>
            </a:rPr>
            <a:t>ваний,</a:t>
          </a:r>
          <a:r>
            <a:rPr lang="ru-RU" sz="1100" b="1" spc="-6" dirty="0" smtClean="0">
              <a:latin typeface="Arial" pitchFamily="34" charset="0"/>
              <a:cs typeface="Arial" pitchFamily="34" charset="0"/>
            </a:rPr>
            <a:t> </a:t>
          </a:r>
        </a:p>
        <a:p>
          <a:endParaRPr lang="en-US" sz="1100" b="1" spc="-6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100" b="1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</a:t>
          </a:r>
          <a:r>
            <a:rPr lang="ru-RU" sz="1100" b="1" spc="-1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а</a:t>
          </a:r>
          <a:r>
            <a: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пример:</a:t>
          </a:r>
          <a:endParaRPr lang="ru-RU" sz="11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r>
            <a:rPr lang="ru-RU" sz="1100" b="0" spc="-11" dirty="0" smtClean="0">
              <a:latin typeface="Arial" pitchFamily="34" charset="0"/>
              <a:cs typeface="Arial" pitchFamily="34" charset="0"/>
            </a:rPr>
            <a:t>Зе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льный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г;</a:t>
          </a:r>
        </a:p>
        <a:p>
          <a:r>
            <a:rPr lang="ru-RU" sz="1100" b="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spc="-17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у</a:t>
          </a:r>
          <a:r>
            <a:rPr lang="ru-RU" sz="1100" b="0" spc="-23" dirty="0" smtClean="0">
              <a:latin typeface="Arial" pitchFamily="34" charset="0"/>
              <a:cs typeface="Arial" pitchFamily="34" charset="0"/>
            </a:rPr>
            <a:t>щ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о физ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че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spc="-4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b="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dirty="0" smtClean="0">
              <a:latin typeface="Arial" pitchFamily="34" charset="0"/>
              <a:cs typeface="Arial" pitchFamily="34" charset="0"/>
            </a:rPr>
            <a:t>ц</a:t>
          </a:r>
          <a:endParaRPr lang="ru-RU" sz="1100" b="0" dirty="0">
            <a:latin typeface="Arial" pitchFamily="34" charset="0"/>
            <a:cs typeface="Arial" pitchFamily="34" charset="0"/>
          </a:endParaRPr>
        </a:p>
      </dgm:t>
    </dgm:pt>
    <dgm:pt modelId="{0275812D-D8A8-4932-B613-2B081E6CDF93}" type="parTrans" cxnId="{8B0DECD4-BD98-4F04-B8D2-BC3A39EA535C}">
      <dgm:prSet/>
      <dgm:spPr/>
      <dgm:t>
        <a:bodyPr/>
        <a:lstStyle/>
        <a:p>
          <a:endParaRPr lang="ru-RU"/>
        </a:p>
      </dgm:t>
    </dgm:pt>
    <dgm:pt modelId="{1DF76596-7551-434E-959A-060AFE30914D}" type="sibTrans" cxnId="{8B0DECD4-BD98-4F04-B8D2-BC3A39EA535C}">
      <dgm:prSet/>
      <dgm:spPr/>
      <dgm:t>
        <a:bodyPr/>
        <a:lstStyle/>
        <a:p>
          <a:endParaRPr lang="ru-RU"/>
        </a:p>
      </dgm:t>
    </dgm:pt>
    <dgm:pt modelId="{40E53CD4-7C1F-45E7-8499-3BE34898CC09}" type="pres">
      <dgm:prSet presAssocID="{7CF3305E-56D6-4583-8889-4EDADDDA7BA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1F28604-6C5C-43A1-8D8D-B8F4656961F2}" type="pres">
      <dgm:prSet presAssocID="{E06397ED-83DA-495B-96E8-0D0E5DDB1ADC}" presName="root" presStyleCnt="0"/>
      <dgm:spPr/>
    </dgm:pt>
    <dgm:pt modelId="{14EACCC1-661E-4889-9B40-6DA7BAF24551}" type="pres">
      <dgm:prSet presAssocID="{E06397ED-83DA-495B-96E8-0D0E5DDB1ADC}" presName="rootComposite" presStyleCnt="0"/>
      <dgm:spPr/>
    </dgm:pt>
    <dgm:pt modelId="{C865FE9A-3B6A-4B94-8930-0A5220A0966E}" type="pres">
      <dgm:prSet presAssocID="{E06397ED-83DA-495B-96E8-0D0E5DDB1ADC}" presName="rootText" presStyleLbl="node1" presStyleIdx="0" presStyleCnt="3" custScaleY="309113" custLinFactNeighborX="1556" custLinFactNeighborY="-13226"/>
      <dgm:spPr/>
      <dgm:t>
        <a:bodyPr/>
        <a:lstStyle/>
        <a:p>
          <a:endParaRPr lang="ru-RU"/>
        </a:p>
      </dgm:t>
    </dgm:pt>
    <dgm:pt modelId="{D144DB30-24BA-46D7-BE08-03C25D368E64}" type="pres">
      <dgm:prSet presAssocID="{E06397ED-83DA-495B-96E8-0D0E5DDB1ADC}" presName="rootConnector" presStyleLbl="node1" presStyleIdx="0" presStyleCnt="3"/>
      <dgm:spPr/>
      <dgm:t>
        <a:bodyPr/>
        <a:lstStyle/>
        <a:p>
          <a:endParaRPr lang="ru-RU"/>
        </a:p>
      </dgm:t>
    </dgm:pt>
    <dgm:pt modelId="{1C4EA4AE-B89E-488F-BB65-1ADEDA432E08}" type="pres">
      <dgm:prSet presAssocID="{E06397ED-83DA-495B-96E8-0D0E5DDB1ADC}" presName="childShape" presStyleCnt="0"/>
      <dgm:spPr/>
    </dgm:pt>
    <dgm:pt modelId="{CD69DC36-BCFA-44E3-90E9-FE3F23BDC0C9}" type="pres">
      <dgm:prSet presAssocID="{DB126E7D-6E12-421E-AD5C-4B320983E79E}" presName="root" presStyleCnt="0"/>
      <dgm:spPr/>
    </dgm:pt>
    <dgm:pt modelId="{4FD45E17-EDF6-443F-8299-79548D1F3B09}" type="pres">
      <dgm:prSet presAssocID="{DB126E7D-6E12-421E-AD5C-4B320983E79E}" presName="rootComposite" presStyleCnt="0"/>
      <dgm:spPr/>
    </dgm:pt>
    <dgm:pt modelId="{E7FBDB50-69C0-43D4-B518-5792AE07DE64}" type="pres">
      <dgm:prSet presAssocID="{DB126E7D-6E12-421E-AD5C-4B320983E79E}" presName="rootText" presStyleLbl="node1" presStyleIdx="1" presStyleCnt="3" custScaleY="242626" custLinFactNeighborX="-3890" custLinFactNeighborY="45122"/>
      <dgm:spPr/>
      <dgm:t>
        <a:bodyPr/>
        <a:lstStyle/>
        <a:p>
          <a:endParaRPr lang="ru-RU"/>
        </a:p>
      </dgm:t>
    </dgm:pt>
    <dgm:pt modelId="{B82237EE-2C9C-44AC-8166-84C3180948B4}" type="pres">
      <dgm:prSet presAssocID="{DB126E7D-6E12-421E-AD5C-4B320983E79E}" presName="rootConnector" presStyleLbl="node1" presStyleIdx="1" presStyleCnt="3"/>
      <dgm:spPr/>
      <dgm:t>
        <a:bodyPr/>
        <a:lstStyle/>
        <a:p>
          <a:endParaRPr lang="ru-RU"/>
        </a:p>
      </dgm:t>
    </dgm:pt>
    <dgm:pt modelId="{186C0FCD-8EFE-4BF5-A6BE-98472BA12BFA}" type="pres">
      <dgm:prSet presAssocID="{DB126E7D-6E12-421E-AD5C-4B320983E79E}" presName="childShape" presStyleCnt="0"/>
      <dgm:spPr/>
    </dgm:pt>
    <dgm:pt modelId="{FD00B543-F36B-44A0-A606-F546E587F514}" type="pres">
      <dgm:prSet presAssocID="{38C261B9-0510-4536-A762-8E7A7CB1872F}" presName="root" presStyleCnt="0"/>
      <dgm:spPr/>
    </dgm:pt>
    <dgm:pt modelId="{CF6E9F69-1753-485C-B031-FACC648FE6C0}" type="pres">
      <dgm:prSet presAssocID="{38C261B9-0510-4536-A762-8E7A7CB1872F}" presName="rootComposite" presStyleCnt="0"/>
      <dgm:spPr/>
    </dgm:pt>
    <dgm:pt modelId="{6A527B75-9850-4D28-9BE4-5B04482C97A1}" type="pres">
      <dgm:prSet presAssocID="{38C261B9-0510-4536-A762-8E7A7CB1872F}" presName="rootText" presStyleLbl="node1" presStyleIdx="2" presStyleCnt="3" custScaleY="193035" custLinFactNeighborX="-5446" custLinFactNeighborY="90244"/>
      <dgm:spPr/>
      <dgm:t>
        <a:bodyPr/>
        <a:lstStyle/>
        <a:p>
          <a:endParaRPr lang="ru-RU"/>
        </a:p>
      </dgm:t>
    </dgm:pt>
    <dgm:pt modelId="{B5D02A2E-B4D7-4D97-9162-B4FCA1B18DEF}" type="pres">
      <dgm:prSet presAssocID="{38C261B9-0510-4536-A762-8E7A7CB1872F}" presName="rootConnector" presStyleLbl="node1" presStyleIdx="2" presStyleCnt="3"/>
      <dgm:spPr/>
      <dgm:t>
        <a:bodyPr/>
        <a:lstStyle/>
        <a:p>
          <a:endParaRPr lang="ru-RU"/>
        </a:p>
      </dgm:t>
    </dgm:pt>
    <dgm:pt modelId="{31B6A337-072F-4C73-B202-F28C259BA049}" type="pres">
      <dgm:prSet presAssocID="{38C261B9-0510-4536-A762-8E7A7CB1872F}" presName="childShape" presStyleCnt="0"/>
      <dgm:spPr/>
    </dgm:pt>
  </dgm:ptLst>
  <dgm:cxnLst>
    <dgm:cxn modelId="{3A414302-836D-4FE2-8DF5-D54BA02307D5}" type="presOf" srcId="{38C261B9-0510-4536-A762-8E7A7CB1872F}" destId="{B5D02A2E-B4D7-4D97-9162-B4FCA1B18DEF}" srcOrd="1" destOrd="0" presId="urn:microsoft.com/office/officeart/2005/8/layout/hierarchy3"/>
    <dgm:cxn modelId="{77AF15DB-2C7D-4CD8-BCA1-F2E689FF648E}" type="presOf" srcId="{E06397ED-83DA-495B-96E8-0D0E5DDB1ADC}" destId="{C865FE9A-3B6A-4B94-8930-0A5220A0966E}" srcOrd="0" destOrd="0" presId="urn:microsoft.com/office/officeart/2005/8/layout/hierarchy3"/>
    <dgm:cxn modelId="{8B0DECD4-BD98-4F04-B8D2-BC3A39EA535C}" srcId="{7CF3305E-56D6-4583-8889-4EDADDDA7BA3}" destId="{38C261B9-0510-4536-A762-8E7A7CB1872F}" srcOrd="2" destOrd="0" parTransId="{0275812D-D8A8-4932-B613-2B081E6CDF93}" sibTransId="{1DF76596-7551-434E-959A-060AFE30914D}"/>
    <dgm:cxn modelId="{00E329B3-FB04-4A37-B7A4-0C0851D89E0F}" type="presOf" srcId="{38C261B9-0510-4536-A762-8E7A7CB1872F}" destId="{6A527B75-9850-4D28-9BE4-5B04482C97A1}" srcOrd="0" destOrd="0" presId="urn:microsoft.com/office/officeart/2005/8/layout/hierarchy3"/>
    <dgm:cxn modelId="{7C9F6512-9F7E-49A7-9FE5-EE5847E4637D}" type="presOf" srcId="{E06397ED-83DA-495B-96E8-0D0E5DDB1ADC}" destId="{D144DB30-24BA-46D7-BE08-03C25D368E64}" srcOrd="1" destOrd="0" presId="urn:microsoft.com/office/officeart/2005/8/layout/hierarchy3"/>
    <dgm:cxn modelId="{6542585F-8E0A-46AF-9132-1AD9F41622EE}" srcId="{7CF3305E-56D6-4583-8889-4EDADDDA7BA3}" destId="{DB126E7D-6E12-421E-AD5C-4B320983E79E}" srcOrd="1" destOrd="0" parTransId="{6EAA55FE-6118-4A0C-8BCE-322A3CF77020}" sibTransId="{0D5A9C28-51AD-4605-B6A4-DC20218147DA}"/>
    <dgm:cxn modelId="{592A965E-4DB9-4B88-8ED3-7B073C406076}" type="presOf" srcId="{7CF3305E-56D6-4583-8889-4EDADDDA7BA3}" destId="{40E53CD4-7C1F-45E7-8499-3BE34898CC09}" srcOrd="0" destOrd="0" presId="urn:microsoft.com/office/officeart/2005/8/layout/hierarchy3"/>
    <dgm:cxn modelId="{20BDFDA5-CE6F-4A4A-81CC-DC00BC9E1D03}" type="presOf" srcId="{DB126E7D-6E12-421E-AD5C-4B320983E79E}" destId="{E7FBDB50-69C0-43D4-B518-5792AE07DE64}" srcOrd="0" destOrd="0" presId="urn:microsoft.com/office/officeart/2005/8/layout/hierarchy3"/>
    <dgm:cxn modelId="{5C518B7C-08DD-4768-88D3-6A8859C4F365}" type="presOf" srcId="{DB126E7D-6E12-421E-AD5C-4B320983E79E}" destId="{B82237EE-2C9C-44AC-8166-84C3180948B4}" srcOrd="1" destOrd="0" presId="urn:microsoft.com/office/officeart/2005/8/layout/hierarchy3"/>
    <dgm:cxn modelId="{1469671A-79DD-4565-BEC9-0F1719462C20}" srcId="{7CF3305E-56D6-4583-8889-4EDADDDA7BA3}" destId="{E06397ED-83DA-495B-96E8-0D0E5DDB1ADC}" srcOrd="0" destOrd="0" parTransId="{71D25CCF-39C2-4EDC-A759-943BA7781654}" sibTransId="{2D61ABFE-7D92-4850-B9F9-3188ED2DA8E9}"/>
    <dgm:cxn modelId="{7000C556-B559-411B-BFC5-6BABDAA25823}" type="presParOf" srcId="{40E53CD4-7C1F-45E7-8499-3BE34898CC09}" destId="{41F28604-6C5C-43A1-8D8D-B8F4656961F2}" srcOrd="0" destOrd="0" presId="urn:microsoft.com/office/officeart/2005/8/layout/hierarchy3"/>
    <dgm:cxn modelId="{4A2A198E-9F1C-4F60-80BA-C03427393E21}" type="presParOf" srcId="{41F28604-6C5C-43A1-8D8D-B8F4656961F2}" destId="{14EACCC1-661E-4889-9B40-6DA7BAF24551}" srcOrd="0" destOrd="0" presId="urn:microsoft.com/office/officeart/2005/8/layout/hierarchy3"/>
    <dgm:cxn modelId="{E13C3A69-3667-4023-918C-3321FA9559AA}" type="presParOf" srcId="{14EACCC1-661E-4889-9B40-6DA7BAF24551}" destId="{C865FE9A-3B6A-4B94-8930-0A5220A0966E}" srcOrd="0" destOrd="0" presId="urn:microsoft.com/office/officeart/2005/8/layout/hierarchy3"/>
    <dgm:cxn modelId="{393E0D81-EFBA-401E-8B1E-4B321ECAC0BB}" type="presParOf" srcId="{14EACCC1-661E-4889-9B40-6DA7BAF24551}" destId="{D144DB30-24BA-46D7-BE08-03C25D368E64}" srcOrd="1" destOrd="0" presId="urn:microsoft.com/office/officeart/2005/8/layout/hierarchy3"/>
    <dgm:cxn modelId="{81A75EE7-CCDA-41B3-A958-24586CABC245}" type="presParOf" srcId="{41F28604-6C5C-43A1-8D8D-B8F4656961F2}" destId="{1C4EA4AE-B89E-488F-BB65-1ADEDA432E08}" srcOrd="1" destOrd="0" presId="urn:microsoft.com/office/officeart/2005/8/layout/hierarchy3"/>
    <dgm:cxn modelId="{37B4C410-2F99-4738-9A3F-841F813FE723}" type="presParOf" srcId="{40E53CD4-7C1F-45E7-8499-3BE34898CC09}" destId="{CD69DC36-BCFA-44E3-90E9-FE3F23BDC0C9}" srcOrd="1" destOrd="0" presId="urn:microsoft.com/office/officeart/2005/8/layout/hierarchy3"/>
    <dgm:cxn modelId="{214EE910-623F-4FB5-8CE5-06A47EBAAFB6}" type="presParOf" srcId="{CD69DC36-BCFA-44E3-90E9-FE3F23BDC0C9}" destId="{4FD45E17-EDF6-443F-8299-79548D1F3B09}" srcOrd="0" destOrd="0" presId="urn:microsoft.com/office/officeart/2005/8/layout/hierarchy3"/>
    <dgm:cxn modelId="{45654B9B-F9C3-4A4D-A979-7834288A644E}" type="presParOf" srcId="{4FD45E17-EDF6-443F-8299-79548D1F3B09}" destId="{E7FBDB50-69C0-43D4-B518-5792AE07DE64}" srcOrd="0" destOrd="0" presId="urn:microsoft.com/office/officeart/2005/8/layout/hierarchy3"/>
    <dgm:cxn modelId="{E5D531B8-5E65-42A3-A029-0DB53C3BF4D3}" type="presParOf" srcId="{4FD45E17-EDF6-443F-8299-79548D1F3B09}" destId="{B82237EE-2C9C-44AC-8166-84C3180948B4}" srcOrd="1" destOrd="0" presId="urn:microsoft.com/office/officeart/2005/8/layout/hierarchy3"/>
    <dgm:cxn modelId="{C46D0EC0-3FDF-43BC-BD4E-8D2F0392C1F1}" type="presParOf" srcId="{CD69DC36-BCFA-44E3-90E9-FE3F23BDC0C9}" destId="{186C0FCD-8EFE-4BF5-A6BE-98472BA12BFA}" srcOrd="1" destOrd="0" presId="urn:microsoft.com/office/officeart/2005/8/layout/hierarchy3"/>
    <dgm:cxn modelId="{84A27CD0-17DD-42AE-8470-FA7E08B29B2A}" type="presParOf" srcId="{40E53CD4-7C1F-45E7-8499-3BE34898CC09}" destId="{FD00B543-F36B-44A0-A606-F546E587F514}" srcOrd="2" destOrd="0" presId="urn:microsoft.com/office/officeart/2005/8/layout/hierarchy3"/>
    <dgm:cxn modelId="{BD70C5E6-02A3-423A-AF1F-54C5250A85C7}" type="presParOf" srcId="{FD00B543-F36B-44A0-A606-F546E587F514}" destId="{CF6E9F69-1753-485C-B031-FACC648FE6C0}" srcOrd="0" destOrd="0" presId="urn:microsoft.com/office/officeart/2005/8/layout/hierarchy3"/>
    <dgm:cxn modelId="{03CE2F50-4DA9-46CC-BDA1-519C5BB601B2}" type="presParOf" srcId="{CF6E9F69-1753-485C-B031-FACC648FE6C0}" destId="{6A527B75-9850-4D28-9BE4-5B04482C97A1}" srcOrd="0" destOrd="0" presId="urn:microsoft.com/office/officeart/2005/8/layout/hierarchy3"/>
    <dgm:cxn modelId="{50C95903-90AB-483B-B110-97F0E0939146}" type="presParOf" srcId="{CF6E9F69-1753-485C-B031-FACC648FE6C0}" destId="{B5D02A2E-B4D7-4D97-9162-B4FCA1B18DEF}" srcOrd="1" destOrd="0" presId="urn:microsoft.com/office/officeart/2005/8/layout/hierarchy3"/>
    <dgm:cxn modelId="{4DB503CE-38A9-418B-B022-F2D0FF7BCAC8}" type="presParOf" srcId="{FD00B543-F36B-44A0-A606-F546E587F514}" destId="{31B6A337-072F-4C73-B202-F28C259BA04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43445C-5805-4178-9FAB-42F122A02F3B}">
      <dsp:nvSpPr>
        <dsp:cNvPr id="0" name=""/>
        <dsp:cNvSpPr/>
      </dsp:nvSpPr>
      <dsp:spPr>
        <a:xfrm>
          <a:off x="3284007" y="3168220"/>
          <a:ext cx="2381440" cy="2381440"/>
        </a:xfrm>
        <a:prstGeom prst="ellipse">
          <a:avLst/>
        </a:prstGeom>
        <a:solidFill>
          <a:srgbClr val="FEE9E8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latin typeface="Arial" pitchFamily="34" charset="0"/>
              <a:cs typeface="Arial" pitchFamily="34" charset="0"/>
            </a:rPr>
            <a:t>Доходы бюджета</a:t>
          </a:r>
          <a:endParaRPr lang="ru-RU" sz="3100" kern="1200" dirty="0">
            <a:latin typeface="Arial" pitchFamily="34" charset="0"/>
            <a:cs typeface="Arial" pitchFamily="34" charset="0"/>
          </a:endParaRPr>
        </a:p>
      </dsp:txBody>
      <dsp:txXfrm>
        <a:off x="3632761" y="3516974"/>
        <a:ext cx="1683932" cy="1683932"/>
      </dsp:txXfrm>
    </dsp:sp>
    <dsp:sp modelId="{BFFDA641-8CBC-44CA-8F4C-8EF64599165E}">
      <dsp:nvSpPr>
        <dsp:cNvPr id="0" name=""/>
        <dsp:cNvSpPr/>
      </dsp:nvSpPr>
      <dsp:spPr>
        <a:xfrm rot="12900000">
          <a:off x="1436080" y="2646518"/>
          <a:ext cx="2155406" cy="678710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0EF27F-7B6D-4E99-BE75-7FE2608721A4}">
      <dsp:nvSpPr>
        <dsp:cNvPr id="0" name=""/>
        <dsp:cNvSpPr/>
      </dsp:nvSpPr>
      <dsp:spPr>
        <a:xfrm>
          <a:off x="320277" y="1462780"/>
          <a:ext cx="2621406" cy="180989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Налоговые доходы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7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Поступления от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уплаты нал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гов,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уста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овле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ных Налоговы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м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7" baseline="0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ек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ом Р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ссийской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700" spc="-23" baseline="0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еде</a:t>
          </a:r>
          <a:r>
            <a:rPr lang="ru-RU" sz="1100" b="0" kern="700" spc="-23" baseline="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аци</a:t>
          </a:r>
          <a:r>
            <a:rPr lang="ru-RU" sz="1100" b="0" kern="700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700" spc="-6" baseline="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100" b="0" kern="700" spc="-11" baseline="0" dirty="0" smtClean="0">
              <a:latin typeface="Arial" pitchFamily="34" charset="0"/>
              <a:cs typeface="Arial" pitchFamily="34" charset="0"/>
            </a:rPr>
            <a:t>например: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при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б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ы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ль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организаций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акциз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ы;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kern="700" spc="-17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доходы физическ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kern="700" spc="-6" baseline="0" dirty="0" smtClean="0">
              <a:latin typeface="Arial" pitchFamily="34" charset="0"/>
              <a:cs typeface="Arial" pitchFamily="34" charset="0"/>
            </a:rPr>
            <a:t>;</a:t>
          </a:r>
          <a:endParaRPr lang="ru-RU" sz="1100" kern="700" baseline="0" dirty="0" smtClean="0"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kern="700" spc="6" baseline="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угие</a:t>
          </a:r>
          <a:r>
            <a:rPr lang="ru-RU" sz="1100" kern="700" spc="-34" baseline="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kern="700" baseline="0" dirty="0" smtClean="0">
              <a:latin typeface="Arial" pitchFamily="34" charset="0"/>
              <a:cs typeface="Arial" pitchFamily="34" charset="0"/>
            </a:rPr>
            <a:t>налоги.</a:t>
          </a:r>
          <a:endParaRPr lang="ru-RU" sz="1100" b="1" kern="700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73287" y="1515790"/>
        <a:ext cx="2515386" cy="1703874"/>
      </dsp:txXfrm>
    </dsp:sp>
    <dsp:sp modelId="{189B2BD6-5877-4714-8526-61F02644FB8E}">
      <dsp:nvSpPr>
        <dsp:cNvPr id="0" name=""/>
        <dsp:cNvSpPr/>
      </dsp:nvSpPr>
      <dsp:spPr>
        <a:xfrm rot="16200000">
          <a:off x="3397023" y="1625715"/>
          <a:ext cx="2155406" cy="678710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B01D81-0D58-4D82-AEE7-E778F3928FF2}">
      <dsp:nvSpPr>
        <dsp:cNvPr id="0" name=""/>
        <dsp:cNvSpPr/>
      </dsp:nvSpPr>
      <dsp:spPr>
        <a:xfrm>
          <a:off x="3012875" y="22463"/>
          <a:ext cx="2923703" cy="17298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Неналоговые доходы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П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ступле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ия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от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уплаты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др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угих</a:t>
          </a:r>
          <a:r>
            <a:rPr lang="ru-RU" sz="1100" b="0" kern="1200" spc="29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пошлин и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сбо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ов, уста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овле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ных зак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но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атель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тв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м,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кже штраф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за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нарушение зак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но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атель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тв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п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ример:</a:t>
          </a:r>
          <a:endParaRPr lang="ru-RU" sz="1100" b="0" kern="1200" dirty="0" smtClean="0"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доходы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от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использов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ния госу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арств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ого и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у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щ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ес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ва</a:t>
          </a:r>
          <a:r>
            <a:rPr lang="ru-RU" sz="1100" b="0" kern="1200" spc="-4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 земл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ш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рафные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санк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→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угие</a:t>
          </a:r>
          <a:endParaRPr lang="ru-RU" sz="1100" b="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063539" y="73127"/>
        <a:ext cx="2822375" cy="1628478"/>
      </dsp:txXfrm>
    </dsp:sp>
    <dsp:sp modelId="{5BC4D538-C1B1-482C-A520-E44BA2CDCBDB}">
      <dsp:nvSpPr>
        <dsp:cNvPr id="0" name=""/>
        <dsp:cNvSpPr/>
      </dsp:nvSpPr>
      <dsp:spPr>
        <a:xfrm rot="19500000">
          <a:off x="5357967" y="2646518"/>
          <a:ext cx="2155406" cy="678710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A95C69-D32E-49CE-B5C8-3ADC5A9B692D}">
      <dsp:nvSpPr>
        <dsp:cNvPr id="0" name=""/>
        <dsp:cNvSpPr/>
      </dsp:nvSpPr>
      <dsp:spPr>
        <a:xfrm>
          <a:off x="6137076" y="1543049"/>
          <a:ext cx="2362794" cy="16493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П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ступле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ия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от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угих бюджетов бюджетн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й системы 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(межбю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жет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ые трансферты), ор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г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изаций, граж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ан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(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кроме</a:t>
          </a:r>
          <a:r>
            <a:rPr lang="ru-RU" sz="1100" b="0" kern="1200" spc="1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говых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 не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ал</a:t>
          </a:r>
          <a:r>
            <a:rPr lang="ru-RU" sz="1100" b="0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говых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 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охо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ов)</a:t>
          </a:r>
          <a:endParaRPr lang="ru-RU" sz="1100" b="0" kern="1200" dirty="0">
            <a:latin typeface="Arial" pitchFamily="34" charset="0"/>
            <a:cs typeface="Arial" pitchFamily="34" charset="0"/>
          </a:endParaRPr>
        </a:p>
      </dsp:txBody>
      <dsp:txXfrm>
        <a:off x="6185384" y="1591357"/>
        <a:ext cx="2266178" cy="15527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65FE9A-3B6A-4B94-8930-0A5220A0966E}">
      <dsp:nvSpPr>
        <dsp:cNvPr id="0" name=""/>
        <dsp:cNvSpPr/>
      </dsp:nvSpPr>
      <dsp:spPr>
        <a:xfrm>
          <a:off x="39148" y="379402"/>
          <a:ext cx="2448687" cy="37846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Установлены Налоговым кодексом и обяза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 на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всей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ер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ии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сийс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ой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ерации,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spc="-6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наприм</a:t>
          </a:r>
          <a:r>
            <a:rPr lang="ru-RU" sz="1100" b="1" kern="1200" spc="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р:</a:t>
          </a:r>
          <a:endParaRPr lang="ru-RU" sz="1100" kern="12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 на прибыль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г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аниза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й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spc="-4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kern="1200" spc="-5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ды физ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че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kern="1200" spc="-4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spc="17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Ак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изы</a:t>
          </a:r>
          <a:endParaRPr lang="ru-RU" sz="1100" b="0" kern="1200" dirty="0">
            <a:latin typeface="Arial" pitchFamily="34" charset="0"/>
            <a:cs typeface="Arial" pitchFamily="34" charset="0"/>
          </a:endParaRPr>
        </a:p>
      </dsp:txBody>
      <dsp:txXfrm>
        <a:off x="110868" y="451122"/>
        <a:ext cx="2305247" cy="3641166"/>
      </dsp:txXfrm>
    </dsp:sp>
    <dsp:sp modelId="{E7FBDB50-69C0-43D4-B518-5792AE07DE64}">
      <dsp:nvSpPr>
        <dsp:cNvPr id="0" name=""/>
        <dsp:cNvSpPr/>
      </dsp:nvSpPr>
      <dsp:spPr>
        <a:xfrm>
          <a:off x="2966652" y="1093782"/>
          <a:ext cx="2448687" cy="29705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Установлены Налоговым кодексом и за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онами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субъек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сийс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ой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ерации</a:t>
          </a:r>
          <a:r>
            <a:rPr lang="ru-RU" sz="1100" b="1" kern="1200" spc="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 обяза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на со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тве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ующих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ер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иях</a:t>
          </a:r>
          <a:r>
            <a:rPr lang="ru-RU" sz="1100" b="1" kern="1200" spc="4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субъек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43" dirty="0" smtClean="0">
              <a:latin typeface="Arial" pitchFamily="34" charset="0"/>
              <a:cs typeface="Arial" pitchFamily="34" charset="0"/>
            </a:rPr>
            <a:t>Ф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,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spc="-6" dirty="0" smtClean="0"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наприм</a:t>
          </a:r>
          <a:r>
            <a:rPr lang="ru-RU" sz="1100" b="1" kern="1200" spc="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р:</a:t>
          </a:r>
          <a:endParaRPr lang="ru-RU" sz="1100" kern="12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у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щ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о о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г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ан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за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ц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ий;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Трансп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ный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</a:t>
          </a:r>
          <a:endParaRPr lang="ru-RU" sz="1100" b="0" kern="1200" dirty="0">
            <a:latin typeface="Arial" pitchFamily="34" charset="0"/>
            <a:cs typeface="Arial" pitchFamily="34" charset="0"/>
          </a:endParaRPr>
        </a:p>
      </dsp:txBody>
      <dsp:txXfrm>
        <a:off x="3038372" y="1165502"/>
        <a:ext cx="2305247" cy="2827136"/>
      </dsp:txXfrm>
    </dsp:sp>
    <dsp:sp modelId="{6A527B75-9850-4D28-9BE4-5B04482C97A1}">
      <dsp:nvSpPr>
        <dsp:cNvPr id="0" name=""/>
        <dsp:cNvSpPr/>
      </dsp:nvSpPr>
      <dsp:spPr>
        <a:xfrm>
          <a:off x="5989410" y="1646231"/>
          <a:ext cx="2448687" cy="236341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Установлены Налоговым кодексом и но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мативными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актами п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р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34" dirty="0" smtClean="0">
              <a:latin typeface="Arial" pitchFamily="34" charset="0"/>
              <a:cs typeface="Arial" pitchFamily="34" charset="0"/>
            </a:rPr>
            <a:t>д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стави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ых о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рг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а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ов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униципаль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ых образ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ваний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 обяза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40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ы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упла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17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на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рр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ори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я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х со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тве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т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1" kern="1200" spc="-23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ующих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1" kern="1200" spc="-29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униципаль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ых образ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1" kern="1200" spc="-11" dirty="0" smtClean="0">
              <a:latin typeface="Arial" pitchFamily="34" charset="0"/>
              <a:cs typeface="Arial" pitchFamily="34" charset="0"/>
            </a:rPr>
            <a:t>ваний,</a:t>
          </a:r>
          <a:r>
            <a:rPr lang="ru-RU" sz="1100" b="1" kern="1200" spc="-6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spc="-6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pc="-6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н</a:t>
          </a:r>
          <a:r>
            <a:rPr lang="ru-RU" sz="1100" b="1" kern="1200" spc="-1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а</a:t>
          </a:r>
          <a:r>
            <a:rPr lang="ru-RU" sz="11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пример:</a:t>
          </a:r>
          <a:endParaRPr lang="ru-RU" sz="1100" kern="1200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Зе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льный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Нал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о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г на 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spc="-17" dirty="0" smtClean="0">
              <a:latin typeface="Arial" pitchFamily="34" charset="0"/>
              <a:cs typeface="Arial" pitchFamily="34" charset="0"/>
            </a:rPr>
            <a:t>м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у</a:t>
          </a:r>
          <a:r>
            <a:rPr lang="ru-RU" sz="1100" b="0" kern="1200" spc="-23" dirty="0" smtClean="0">
              <a:latin typeface="Arial" pitchFamily="34" charset="0"/>
              <a:cs typeface="Arial" pitchFamily="34" charset="0"/>
            </a:rPr>
            <a:t>щ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е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ст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в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о физ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че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с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к</a:t>
          </a:r>
          <a:r>
            <a:rPr lang="ru-RU" sz="1100" b="0" kern="1200" spc="-11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х</a:t>
          </a:r>
          <a:r>
            <a:rPr lang="ru-RU" sz="1100" b="0" kern="1200" spc="-4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л</a:t>
          </a:r>
          <a:r>
            <a:rPr lang="ru-RU" sz="1100" b="0" kern="1200" spc="6" dirty="0" smtClean="0">
              <a:latin typeface="Arial" pitchFamily="34" charset="0"/>
              <a:cs typeface="Arial" pitchFamily="34" charset="0"/>
            </a:rPr>
            <a:t>и</a:t>
          </a:r>
          <a:r>
            <a:rPr lang="ru-RU" sz="1100" b="0" kern="1200" dirty="0" smtClean="0">
              <a:latin typeface="Arial" pitchFamily="34" charset="0"/>
              <a:cs typeface="Arial" pitchFamily="34" charset="0"/>
            </a:rPr>
            <a:t>ц</a:t>
          </a:r>
          <a:endParaRPr lang="ru-RU" sz="1100" b="0" kern="1200" dirty="0">
            <a:latin typeface="Arial" pitchFamily="34" charset="0"/>
            <a:cs typeface="Arial" pitchFamily="34" charset="0"/>
          </a:endParaRPr>
        </a:p>
      </dsp:txBody>
      <dsp:txXfrm>
        <a:off x="6058632" y="1715453"/>
        <a:ext cx="2310243" cy="2224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31.05.2019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31.05.2019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novkfo.ru/" TargetMode="External"/><Relationship Id="rId13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hyperlink" Target="http://www.bus.gov.ru/" TargetMode="External"/><Relationship Id="rId12" Type="http://schemas.openxmlformats.org/officeDocument/2006/relationships/image" Target="../media/image36.png"/><Relationship Id="rId2" Type="http://schemas.openxmlformats.org/officeDocument/2006/relationships/image" Target="../media/image32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orgi.gov.ru/" TargetMode="External"/><Relationship Id="rId11" Type="http://schemas.openxmlformats.org/officeDocument/2006/relationships/image" Target="../media/image35.png"/><Relationship Id="rId5" Type="http://schemas.openxmlformats.org/officeDocument/2006/relationships/hyperlink" Target="http://www.gosuslugi.ru/" TargetMode="External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hyperlink" Target="http://www.novkfo.ru/" TargetMode="External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13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chart" Target="../charts/chart4.xml"/><Relationship Id="rId12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11" Type="http://schemas.openxmlformats.org/officeDocument/2006/relationships/chart" Target="../charts/chart8.xml"/><Relationship Id="rId5" Type="http://schemas.openxmlformats.org/officeDocument/2006/relationships/chart" Target="../charts/chart2.xml"/><Relationship Id="rId10" Type="http://schemas.openxmlformats.org/officeDocument/2006/relationships/chart" Target="../charts/chart7.xml"/><Relationship Id="rId4" Type="http://schemas.openxmlformats.org/officeDocument/2006/relationships/chart" Target="../charts/chart1.xml"/><Relationship Id="rId9" Type="http://schemas.openxmlformats.org/officeDocument/2006/relationships/chart" Target="../charts/chart6.xml"/><Relationship Id="rId1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pk.novreg.ru/federal-nye-gosudarstvennye-vedomstvennye-programmy.html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pk.novreg.ru/federal-nye-gosudarstvennye-vedomstvennye-programmy.html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ksip53.ru/gosudarstvennye-programmy.html" TargetMode="Externa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&#1086;&#1093;&#1088;53.&#1088;&#1092;/celevye-programmy.html" TargetMode="Externa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conom.novreg.ru/tinybrowser/files/podvem_org/goku-centr-po-monitoringu/svodnyy_godovoy_doklad_za_2018_god.pdf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275262" y="1410782"/>
            <a:ext cx="7388678" cy="2989768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 исполнении областного бюджета</a:t>
            </a:r>
          </a:p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2018 год</a:t>
            </a:r>
          </a:p>
          <a:p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(на основе проекта областного закона «Об исполнении областного бюджета за 2018 год»)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БЮДЖЕТ ДЛЯ ГРАЖДАН</a:t>
            </a:r>
            <a:endParaRPr lang="ru-RU" sz="1400" b="1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14450" y="6488668"/>
            <a:ext cx="6886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Министерство финансов Новгородской области, 2019 год</a:t>
            </a:r>
            <a:endParaRPr lang="ru-RU" b="1" dirty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28522" y="4068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Доходы бюджета – это безвозмездные и безвозвратные поступления денежных средств в бюджет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71450" y="1400175"/>
          <a:ext cx="8820149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«Управление государственными финансами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27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2 530,0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2425,1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2407,0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2399" y="1420322"/>
          <a:ext cx="4076701" cy="219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0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проведение эффективной государственной политики в сфере управления финансами, обеспечение долгосрочной сбалансированности, устойчивости бюджетной системы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финансов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696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4533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228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9076" y="4959349"/>
          <a:ext cx="8667750" cy="917575"/>
        </p:xfrm>
        <a:graphic>
          <a:graphicData uri="http://schemas.openxmlformats.org/drawingml/2006/table">
            <a:tbl>
              <a:tblPr/>
              <a:tblGrid>
                <a:gridCol w="2666999"/>
                <a:gridCol w="3705225"/>
                <a:gridCol w="2295526"/>
              </a:tblGrid>
              <a:tr h="362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435,6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1954,3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17,1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547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бюджетного процесса, управление госдолгом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Финансовая поддержка муниципальных образований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эффективности бюджетных расходов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«Управление государственными финансами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50576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Отношение объема налоговых и неналоговых доходов областного бюджета за отчетный финансовый год к году, предшествующему отчетному (%), не менее</a:t>
                      </a: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Arial" pitchFamily="34" charset="0"/>
                          <a:cs typeface="Arial" pitchFamily="34" charset="0"/>
                        </a:rPr>
                        <a:t>94,0</a:t>
                      </a:r>
                      <a:endParaRPr lang="ru-RU" sz="13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102,0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104,9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10,9 п.п.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2,9 п.п.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Исполнение областного бюджета по доходам без учета безвозмездных поступлений к первоначально утвержденному уровню (%), не менее</a:t>
                      </a: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Arial" pitchFamily="34" charset="0"/>
                          <a:cs typeface="Arial" pitchFamily="34" charset="0"/>
                        </a:rPr>
                        <a:t>101,8</a:t>
                      </a:r>
                      <a:endParaRPr lang="ru-RU" sz="13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102,0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0,2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Уровень долговой нагрузки на областной бюджет (%), не более</a:t>
                      </a: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Arial" pitchFamily="34" charset="0"/>
                          <a:cs typeface="Arial" pitchFamily="34" charset="0"/>
                        </a:rPr>
                        <a:t>74,6</a:t>
                      </a:r>
                      <a:endParaRPr lang="ru-RU" sz="13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72,0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70,5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4,1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1,5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32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Доля кредитов кредитных организаций в общем объеме государственного долга области (%), не более</a:t>
                      </a: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Arial" pitchFamily="34" charset="0"/>
                          <a:cs typeface="Arial" pitchFamily="34" charset="0"/>
                        </a:rPr>
                        <a:t>31,1</a:t>
                      </a:r>
                      <a:endParaRPr lang="ru-RU" sz="13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</a:t>
                      </a: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</a:t>
                      </a:r>
                      <a:r>
                        <a:rPr lang="en-US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ru-RU" sz="13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2,3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18,6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43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Удельный вес расходов областного бюджета, формируемых в рамках государственных программ, в общем объеме расходов областного бюджета (%), не менее</a:t>
                      </a: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Arial" pitchFamily="34" charset="0"/>
                          <a:cs typeface="Arial" pitchFamily="34" charset="0"/>
                        </a:rPr>
                        <a:t>94,8</a:t>
                      </a:r>
                      <a:endParaRPr lang="ru-RU" sz="13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922" marR="15922" marT="29853" marB="29853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90,0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95,5</a:t>
                      </a:r>
                    </a:p>
                  </a:txBody>
                  <a:tcPr marL="25400" marR="25400" marT="47625" marB="4762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0,7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5,5 п.п.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системы управления имуществом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государственными закупками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2014-2023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27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21,4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808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55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61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Повышение эффективности управления государственным имуществом Новгородской области, земельными участками, находящимися в собственности Новгородской области, и государственная собственность на которые не разграничена, в Великом Новгороде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Создание экономически обоснованной базы для исчисления налога на имущество и земельного налога, а также для начисления арендной платы за использование земельных участков, находящихся в собственности Новгородской области, и земельных участков, государственная собственность на которые не разграничена, в Великом Новгороде и определения цены их выкупа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Совершенствование деятельности в сфере осуществления закупок товаров, работ, услуг для государственных нужд Новгородской области 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5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129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министерство инвестиционной политики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886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44381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3077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" y="4857750"/>
          <a:ext cx="9144000" cy="1136462"/>
        </p:xfrm>
        <a:graphic>
          <a:graphicData uri="http://schemas.openxmlformats.org/drawingml/2006/table">
            <a:tbl>
              <a:tblPr/>
              <a:tblGrid>
                <a:gridCol w="884901"/>
                <a:gridCol w="1305848"/>
                <a:gridCol w="1647825"/>
                <a:gridCol w="1142860"/>
                <a:gridCol w="1719073"/>
                <a:gridCol w="1424317"/>
                <a:gridCol w="1019176"/>
              </a:tblGrid>
              <a:tr h="166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23,0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143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эффективного использования областного имущества</a:t>
                      </a: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Осуществление регистрации права государственной собственности на объекты </a:t>
                      </a:r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недвижимого областного имущества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>
                          <a:latin typeface="Arial" pitchFamily="34" charset="0"/>
                          <a:cs typeface="Arial" pitchFamily="34" charset="0"/>
                        </a:rPr>
                        <a:t>Завершение мероприятий по разграничению государственной собственности на землю в части регистрации права собственности Новгородской </a:t>
                      </a:r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рационального и эффективного использования земельных </a:t>
                      </a:r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участков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Организация</a:t>
                      </a:r>
                      <a:r>
                        <a:rPr lang="ru-RU" sz="85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информационно-технического обеспечения системы управления государственным имуществом и организация государственной кадастровой оценки объектов недвижимого имущества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Создание программно-технических комплексов,</a:t>
                      </a:r>
                      <a:r>
                        <a:rPr lang="ru-RU" sz="85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обеспечивающих ведение информационных БД по управлению и распоряжению земельными участками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5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Повышение эффективности, результативности осуществления государственных закупок</a:t>
                      </a:r>
                      <a:endParaRPr lang="ru-RU" sz="8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61" marR="8161" marT="81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системы управления имуществом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государственными закупками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2014-2023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74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914774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9957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9892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+mn-lt"/>
                        </a:rPr>
                        <a:t>Количество объектов областного имущества, по которым проведена оценка рыночной стоимости (шт.)</a:t>
                      </a:r>
                    </a:p>
                  </a:txBody>
                  <a:tcPr marL="3688" marR="3688" marT="368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324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+mn-lt"/>
                        </a:rPr>
                        <a:t>Выполнение плановых показателей по неналоговым доходам областного бюджета от реализации областного имущества (%)</a:t>
                      </a:r>
                    </a:p>
                  </a:txBody>
                  <a:tcPr marL="3688" marR="3688" marT="368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69,6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13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+mn-lt"/>
                        </a:rPr>
                        <a:t>Количество объектов областного имущества, в отношении которых проведена проверка фактического наличия, использования по назначению и сохранности (шт.)</a:t>
                      </a:r>
                    </a:p>
                  </a:txBody>
                  <a:tcPr marL="3688" marR="3688" marT="368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302,0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950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+mn-lt"/>
                        </a:rPr>
                        <a:t>Выполнение плановых показателей по неналоговым доходам областного бюджета от использования земельных участков, находящихся в собственности Новгородской области(%)</a:t>
                      </a:r>
                    </a:p>
                  </a:txBody>
                  <a:tcPr marL="3688" marR="3688" marT="368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51,0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86,7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экономического развития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70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101,3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148,6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19224"/>
          <a:ext cx="4076701" cy="185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142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0562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Обеспечение экономического развития Новгородской области</a:t>
                      </a: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42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40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инвестиционной политики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6791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10091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59752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71475" y="4572000"/>
          <a:ext cx="8448675" cy="1504949"/>
        </p:xfrm>
        <a:graphic>
          <a:graphicData uri="http://schemas.openxmlformats.org/drawingml/2006/table">
            <a:tbl>
              <a:tblPr/>
              <a:tblGrid>
                <a:gridCol w="2169355"/>
                <a:gridCol w="2309550"/>
                <a:gridCol w="1984885"/>
                <a:gridCol w="1984885"/>
              </a:tblGrid>
              <a:tr h="3600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34,6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52,5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62,8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44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инвестиционной привлекательности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Новгородской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торговли в Новгородской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малого и среднего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предпринимательства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экспортной деятельности в Новгородской области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" marR="6824" marT="682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экономического развития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79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46709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8443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58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Оборот розничной торговли на душу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населения, тыс. руб.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183,6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53132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субъектов малого и среднего предпринимательства, получивших прямую финансовую поддержку в рамках реализации мероприятий подпрограммы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«Развитие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малого и среднего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предпринимательства»,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123,0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123,0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27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Рост объема частных инвестиций в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основной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капитал к уровню предыдущего года в ценах текущих лет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*, млн. 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5229,7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522,9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50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экспорта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*,млн.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долл. США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1031,6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06425" y="5367337"/>
          <a:ext cx="2349500" cy="200025"/>
        </p:xfrm>
        <a:graphic>
          <a:graphicData uri="http://schemas.openxmlformats.org/drawingml/2006/table">
            <a:tbl>
              <a:tblPr/>
              <a:tblGrid>
                <a:gridCol w="2349500"/>
              </a:tblGrid>
              <a:tr h="200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*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 введен с 2018 года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транспортной системы, связи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навигационной деятельности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74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331,0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62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8607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Повышение доступности транспортных услуг для населения.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Повышение эффективности деятельности транспортного комплекса области за счет использования спутниковых навигационных технологий ГЛОНАСС.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профессионального образования в сфере транспорта.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Достижение наибольшей экономической эффективности перевозок пассажиров автотранспортными средствами, работающими с использованием компримированного природного газа в качестве моторного топлива.</a:t>
                      </a: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/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министерство транспорта, дорожного хозяйства и цифрового развития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3934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37974" y="85338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228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90525" y="5295901"/>
          <a:ext cx="8267700" cy="799474"/>
        </p:xfrm>
        <a:graphic>
          <a:graphicData uri="http://schemas.openxmlformats.org/drawingml/2006/table">
            <a:tbl>
              <a:tblPr/>
              <a:tblGrid>
                <a:gridCol w="8267700"/>
              </a:tblGrid>
              <a:tr h="209786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254,4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4114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пассажирского транспорта общего пользования в Новгородской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транспортной системы, связи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навигационной деятельности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08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82904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074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2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121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Сохранение уровня пассажирооборота автомобильным транспортом общего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пользования,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тыс. </a:t>
                      </a:r>
                      <a:r>
                        <a:rPr lang="ru-RU" sz="1300" b="0" i="0" u="none" strike="noStrike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пассаж.-км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406570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406570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347666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589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уровня пассажирооборота, учтенного комитетом по ценовой и тарифной политике области при расчете экономически обоснованных затрат при формировании тарифов на услуги по перевозке пассажиров железнодорожным транспортом в пригородном сообщении на территории Новгородской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тыс. </a:t>
                      </a:r>
                      <a:r>
                        <a:rPr lang="ru-RU" sz="1300" b="0" i="0" u="none" strike="noStrike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пассаж.-км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28251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38397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48683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172,3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126,8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873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Удельный расход топливно-энергетических ресурсов на перевозку пассажиров общественным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транспортом,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кг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у. т./тыс.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пасс.-</a:t>
                      </a:r>
                      <a:r>
                        <a:rPr lang="ru-RU" sz="13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км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общественного порядка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противодействие преступности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94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4,9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69537"/>
          <a:ext cx="4076701" cy="2324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595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53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1. Профилактика правонарушений в Новгородской области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2. Оказание помощи лицам, отбывшим наказание в виде лишения свободы, и содействие их социальной реабилитации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3. Противодействие коррупции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4.Противодействие наркомании и зависимости от других психоактивных веществ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5.  Профилактика терроризма и экстремизма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5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5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Администрация Губернатора Новгородской области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8219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1104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3077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42877" y="4533900"/>
          <a:ext cx="8829674" cy="1604010"/>
        </p:xfrm>
        <a:graphic>
          <a:graphicData uri="http://schemas.openxmlformats.org/drawingml/2006/table">
            <a:tbl>
              <a:tblPr/>
              <a:tblGrid>
                <a:gridCol w="1257298"/>
                <a:gridCol w="1304925"/>
                <a:gridCol w="1428750"/>
                <a:gridCol w="2066925"/>
                <a:gridCol w="1466850"/>
                <a:gridCol w="1304926"/>
              </a:tblGrid>
              <a:tr h="1985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02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Укрепление материально-технической базы специальных организаций социального обслуживания Новгородской области, работающих с лицами, ранее судимыми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и проведение областного конкурса творческих проектов по обеспечению продуктивного досуга детей, подростков и молодежи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добровольной сдачи населением оружия, боеприпасов, взрывчатых веществ и взрывных устройств, в том числе выплата за это денежного вознаграждения гражданам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и проведение молодежного форума по обеспечению информационной безопасности детей, вовлечению молодежи в работу волонтерских объединений, направленных на противодействие распространению противоправного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контента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Оснащение организаций социального обслуживания средствами инженерной защиты и инженерно-техническими средствами охраны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дифференцированной медицинской профилактики злоупотребления наркотиками среди несовершеннолетних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общественного порядка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противодействие преступности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80975" y="1714499"/>
          <a:ext cx="8820149" cy="495603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19716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882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Общее количество преступлений, зарегистрированных на территории 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 ед.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11103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13780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42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Удельный вес трудоустроенных граждан, освободившихся из мест лишения свободы в общей численности граждан данной категории, обратившихся в органы службы занятости в целях поиска подходящей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работы,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573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молодежи, охваченной мероприятиями по формированию толерантности, межэтнических и межнациональных отношений в молодежной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среде, чел.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318,2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07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Число больных наркологическими расстройствами, зарегистрированных наркологическими учреждениями с диагнозом "психические и поведенческие расстройства, вызванные употреблением психоактивных веществ" (распространенность) (суммарно по всем видам наркологических расстройств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чел., в расчете на 100 тыс. чел. населения Новгородской 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2488,7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1461,4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141,0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48,7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741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зарегистрированных преступлений, связанных с незаконным оборотом наркотических средств и их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прекурсоров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или аналогов, сильнодействующих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веществ,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чел., в расчете на 100 тыс. чел. населения Новгородской 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114,2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118,7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85,8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245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учтенных заключений отдела Администрации Губернатора Новгородской области по профилактике коррупционных и иных правонарушений и органов исполнительной власти Новгородской области по результатам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антикоррупционной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экспертизы нормативных правовых актов Новгородской области, проектов нормативных правовых актов Новгородской области, содержащих предложения по устранению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коррупциогенных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факторов, 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533525" y="340184"/>
            <a:ext cx="633412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Налог – </a:t>
            </a:r>
            <a:r>
              <a:rPr lang="ru-RU" sz="1000" cap="all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381000" y="1990724"/>
          <a:ext cx="8572500" cy="4867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46818" y="1471935"/>
            <a:ext cx="3039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2000" b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ВИДЫ НАЛ</a:t>
            </a:r>
            <a:r>
              <a:rPr lang="ru-RU" sz="2000" b="1" spc="-1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b="1" spc="-5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2000" b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ОВ</a:t>
            </a:r>
            <a:endParaRPr lang="ru-RU" sz="2000" dirty="0">
              <a:solidFill>
                <a:srgbClr val="AFABA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9293" y="1881510"/>
            <a:ext cx="3039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Федеральные</a:t>
            </a:r>
            <a:endParaRPr lang="ru-RU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22993" y="2462535"/>
            <a:ext cx="3039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Региональные</a:t>
            </a:r>
            <a:endParaRPr lang="ru-RU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04319" y="3034035"/>
            <a:ext cx="3039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Местные</a:t>
            </a:r>
            <a:endParaRPr lang="ru-RU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«Градостроительная политика на территории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2018-2023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03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67,4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545192"/>
          <a:ext cx="4076701" cy="1800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584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91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Создание условий для устойчивого развития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территорий Новгородской области</a:t>
                      </a: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/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4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685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строительства, архитектуры и территориального развития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743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1276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304799" y="5019675"/>
          <a:ext cx="8543925" cy="647700"/>
        </p:xfrm>
        <a:graphic>
          <a:graphicData uri="http://schemas.openxmlformats.org/drawingml/2006/table">
            <a:tbl>
              <a:tblPr/>
              <a:tblGrid>
                <a:gridCol w="8543925"/>
              </a:tblGrid>
              <a:tr h="3523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25,0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90" marR="8190" marT="81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3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Модернизация структуры программ профессионального образования для обеспечения их гибкости и эффективности</a:t>
                      </a:r>
                    </a:p>
                  </a:txBody>
                  <a:tcPr marL="8190" marR="8190" marT="819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«Градостроительная политика на территории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2018-2023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79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286484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Выполнение плана проверок органов местного самоуправления при осуществлении контроля за соблюдением законодательства о градостроительной деятельности (%)</a:t>
                      </a: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Выполнение программ проверок при осуществлении регионального государственного строительного надзора (%)</a:t>
                      </a: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715" marR="4715" marT="471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91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Срок выдачи разрешения на строительство (рабочих дней)</a:t>
                      </a: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00224" y="142875"/>
            <a:ext cx="623887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«Защита населения и территорий от чрезвычайных ситуаций,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обеспечение пожарной безопасности и безопасности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людей на водных объектах  на территории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888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386,3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9273"/>
          <a:ext cx="4076701" cy="219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88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857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эффективности системы защиты граждан от чрезвычайных ситуаций природного и техногенного характера и от опасностей, возникающих при ведении военных действий или вследствие этих действий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/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8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87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государственное областное казенное учреждение "Управление защиты населения от чрезвычайных ситуаций и по обеспечению пожарной безопасности Новгородской области"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8029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1961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419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33349" y="4714875"/>
          <a:ext cx="8886828" cy="1231325"/>
        </p:xfrm>
        <a:graphic>
          <a:graphicData uri="http://schemas.openxmlformats.org/drawingml/2006/table">
            <a:tbl>
              <a:tblPr/>
              <a:tblGrid>
                <a:gridCol w="1648617"/>
                <a:gridCol w="1648617"/>
                <a:gridCol w="2500193"/>
                <a:gridCol w="1527140"/>
                <a:gridCol w="1562261"/>
              </a:tblGrid>
              <a:tr h="2733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6,7</a:t>
                      </a:r>
                    </a:p>
                  </a:txBody>
                  <a:tcPr marL="5745" marR="5745" marT="57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20,9</a:t>
                      </a:r>
                    </a:p>
                  </a:txBody>
                  <a:tcPr marL="5745" marR="5745" marT="57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417,1</a:t>
                      </a:r>
                    </a:p>
                  </a:txBody>
                  <a:tcPr marL="5745" marR="5745" marT="57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79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Снижение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рисков и смягчение последствий чрезвычайных ситуаций природного и техногенного характера в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Усиление пожарной безопасности в Новгородской 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Реконструкция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 поддержание в постоянной готовности региональной автоматизированной системы централизованного оповещения населения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Создание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системы обеспечения вызова экстренных оперативных служб по единому номеру "112" в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реализации государственной программы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45" marR="5745" marT="574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43075" y="123825"/>
            <a:ext cx="64960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«Защита населения и территорий от чрезвычайных ситуаций,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обеспечение пожарной безопасности и безопасности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людей на водных объектах  на территории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8"/>
          <a:ext cx="8820149" cy="514159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4295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1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345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подразделений пожарной охраны области, оборудованных пультами для приема сигнала о пожаре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47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диспетчеров подразделений пожарной охраны области, обученных работе с установленными пультами для приема сигнала о пожаре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345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муниципальных образований, на территории которых проводится реконструкция системы оповещения населения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120,26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90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преподавателей, обучающих персонал системы "112" единых дежурно-диспетчерских служб муниципальных районов области, дежурно-диспетчерских служб, интегрированных с системой "112", в общем необходимом их количестве в области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3845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Снижение времени реагирования профессиональной аварийно-спасательной службы на происшествия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01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устанавливаемых видеокамер на территории области в рамках внедрения аппаратно-программного комплекса "Безопасный регион (город, поселок)" (шт.)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127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Снижение количества пожаров на территории области,  охраняемой подразделениями противопожарной службы области, в сравнении с аналогичным периодом прошлого года (%)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6,4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524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цифровой экономики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2017-2024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79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34,8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80899"/>
          <a:ext cx="4076701" cy="255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13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Цели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79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Цель 1.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Развитие технической и технологической основы электронного правительства в Новгородской области               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Цель 2.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Развитие информационного общества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Цель 3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. Обеспечение реализации государственной программы Новгородской области "Развитие электронного правительства и информационного общества в Новгородской области на 2017 - 2020 годы"                                           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Цель 4.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Развитие цифровой экономики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17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176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Администрация Губернатора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696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4152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0990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66699" y="4800600"/>
          <a:ext cx="8486775" cy="1724025"/>
        </p:xfrm>
        <a:graphic>
          <a:graphicData uri="http://schemas.openxmlformats.org/drawingml/2006/table">
            <a:tbl>
              <a:tblPr/>
              <a:tblGrid>
                <a:gridCol w="2838451"/>
                <a:gridCol w="3114675"/>
                <a:gridCol w="2533649"/>
              </a:tblGrid>
              <a:tr h="2521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109,0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17,4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71826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технической и технологической основы электронного правительства в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информационного общества в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реализации государственной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цифровой экономики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2017-2024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79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456095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538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99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60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органов государственной власти Новгородской области, подключенных к единой коммуникационной сети, %</a:t>
                      </a: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1717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органов исполнительной власти Новгородской области, в которых сеть телефонной связи переведена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цифровые технологии(%)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10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органов местного самоуправления Новгородской области, подключенных к единой коммуникационной сети (без учета поселений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),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114,2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541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граждан, использующих механизм получения государственных и муниципальных услуг в электронной форме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2666" marR="2666" marT="266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85950" y="171450"/>
            <a:ext cx="62293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«Государственная программа Новгородской области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по оказанию содействия добровольному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переселению в Российскую Федерацию соотечественников,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проживающих за рубежом, на 2016-2018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84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28751"/>
          <a:ext cx="4076701" cy="2010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39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26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Укрепление единства российской нации 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этнокультурное развитие народностей на территории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39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3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труда и социальной защиты населения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743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133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95300" y="4972050"/>
          <a:ext cx="8258175" cy="956976"/>
        </p:xfrm>
        <a:graphic>
          <a:graphicData uri="http://schemas.openxmlformats.org/drawingml/2006/table">
            <a:tbl>
              <a:tblPr/>
              <a:tblGrid>
                <a:gridCol w="8258175"/>
              </a:tblGrid>
              <a:tr h="1170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048" marR="6048" marT="6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«Организация предоставления социальных гарантий, в том числе </a:t>
                      </a: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подъемные (однократная денежная выплата) участникам Программы; членам семьи участников Программы; компенсация участникам Программы 50 % затрат на первоначальный взнос при получении кредита на приобретение жилья»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048" marR="6048" marT="60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19275" y="123825"/>
            <a:ext cx="61150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«Государственная программа Новгородской области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по оказанию содействия добровольному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переселению в Российскую Федерацию соотечественников,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проживающих за рубежом, на 2016-2018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6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80648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участников Программы и членов их семей, прибывших в Новгородскую область и поставленных на учет в УМВД России по Новгородской области в качестве участника Программы и (или) члена семьи участника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Программы,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рассмотренных министерством труда и социальной защиты населения Новгородской области заявлений об участии в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Программе,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9066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презентаций и (или) видеопрезентаций Программы, проведенных министерством труда и социальной защиты населения Новгородской области, в том числе с использованием технических каналов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связи,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расходов областного бюджета на реализацию предусмотренных Программой мероприятий, связанных с предоставлением дополнительных гарантий и мер социальной поддержки участникам Программы и членам их семей, в общем размере расходов областного бюджета на реализацию указанных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мероприятий,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57375" y="3524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«Гармонизация межнациональных отношений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 территории Новгородской области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2015-2021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55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5,7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29848"/>
          <a:ext cx="4076701" cy="1989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0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08766">
                <a:tc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Укрепление единства российской нации и 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этнокультурное развитие народностей на территории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0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96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Администрация Губернатора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6886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818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990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00024" y="4619625"/>
          <a:ext cx="8782050" cy="1392952"/>
        </p:xfrm>
        <a:graphic>
          <a:graphicData uri="http://schemas.openxmlformats.org/drawingml/2006/table">
            <a:tbl>
              <a:tblPr/>
              <a:tblGrid>
                <a:gridCol w="3143251"/>
                <a:gridCol w="1695450"/>
                <a:gridCol w="1724025"/>
                <a:gridCol w="2219324"/>
              </a:tblGrid>
              <a:tr h="21677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5,3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1,6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43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Создание и сопровождение системы мониторинга состояния межнациональных отношений и раннего предупреждения межнациональных конфликтов, базирующейся на диверсификации источников информации и предусматривающей возможность оперативного реагирования на конфликтные и </a:t>
                      </a:r>
                      <a:r>
                        <a:rPr lang="ru-RU" sz="9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предконфликтные</a:t>
                      </a:r>
                      <a:r>
                        <a:rPr lang="ru-RU" sz="9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ситуации в Новгородской области</a:t>
                      </a:r>
                      <a:endParaRPr lang="ru-RU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Реализация комплексной информационной кампании, направленной на укрепление единства российской нации</a:t>
                      </a:r>
                      <a:endParaRPr lang="ru-RU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Профилактика этнополитического и религиозно-политического экстремизма, ксенофобии и нетерпимости</a:t>
                      </a:r>
                      <a:endParaRPr lang="ru-RU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Предоставление грантов в форме субсидий некоммерческим организациям на реализацию проектов, направленных на укрепление гражданского единства и гармонизацию межнациональных отношений</a:t>
                      </a:r>
                      <a:endParaRPr lang="ru-RU" sz="9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66900" y="3429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«Гармонизация межнациональных отношений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 территории Новгородской области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2015-2021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07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49008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участников мероприятий, направленных на укрепление общероссийского гражданского единства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тыс.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88,00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общественно значимых проектов (программ, мероприятий) некоммерческих организаций Новгородской области, направленных на укрепление гражданского единства и гармонизацию межнациональных отношений, получивших государственную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поддержку,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шт.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112,50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2188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граждан, положительно оценивающих состояние межнациональных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отношений,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118,14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Уровень толерантного отношения к представителям других национальностей, проживающим на территории Новгородской области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,%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некоммерческих организаций, зарегистрированных на территории Новгородской области и реализующих мероприятия по укреплению гражданского единства и гармонизации межнациональных отношений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,шт.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112,50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552575" y="578309"/>
            <a:ext cx="633412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Нормативы зачисления налогов по уровням бюджета на территории Новгородской  области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14327" y="1457325"/>
          <a:ext cx="8667675" cy="470113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331341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27744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31007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12357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195799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311558"/>
              </a:tblGrid>
              <a:tr h="50942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Налоги и сборы, установленные законодательством</a:t>
                      </a:r>
                    </a:p>
                    <a:p>
                      <a:pPr algn="ctr"/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Областной бюджет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Бюджеты поселений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гор/сельск.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Бюджеты районов с тер. гор./сельск. пос.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Бюджет городского округа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213329">
                <a:tc rowSpan="1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endParaRPr sz="8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прибыль организаций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13329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доходы физических лиц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10%/2%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20%/28%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213329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Акцизы на пиво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13329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Акцизы на алкогольную продукцию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</a:t>
                      </a: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13329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Акцизы на спирт этиловый из пищевого сырья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213329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Акцизы на нефтепродукты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34656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добычу общераспространенных полезных ископаемых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34656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добычу прочих полезных ископаемых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Государственная пошлина (по видам)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34656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  <a:r>
                        <a:rPr lang="en-US" sz="1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</a:t>
                      </a: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r>
                        <a:rPr lang="en-US" sz="1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</a:t>
                      </a: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Единый налог на вмененный доход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50%/30%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50%/70%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329">
                <a:tc rowSpan="3">
                  <a:txBody>
                    <a:bodyPr/>
                    <a:lstStyle/>
                    <a:p>
                      <a:pPr marL="0" marR="577215" indent="0" algn="ctr">
                        <a:lnSpc>
                          <a:spcPct val="100000"/>
                        </a:lnSpc>
                      </a:pPr>
                      <a:endParaRPr sz="8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имущество организаций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игорный бизнес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Транспортный налог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3329">
                <a:tc rowSpan="2">
                  <a:txBody>
                    <a:bodyPr/>
                    <a:lstStyle/>
                    <a:p>
                      <a:pPr marL="0" marR="577215" indent="0" algn="ctr">
                        <a:lnSpc>
                          <a:spcPct val="100000"/>
                        </a:lnSpc>
                      </a:pPr>
                      <a:endParaRPr sz="8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Налог на имущество физических лиц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329">
                <a:tc vMerge="1"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Земельный налог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100%</a:t>
                      </a:r>
                    </a:p>
                  </a:txBody>
                  <a:tcPr marL="35222" marR="35222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9075" y="3348360"/>
            <a:ext cx="162877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105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Федеральные</a:t>
            </a:r>
            <a:endParaRPr lang="ru-RU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5" y="5291460"/>
            <a:ext cx="162877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105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Региональные</a:t>
            </a:r>
            <a:endParaRPr lang="ru-RU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5" y="5824860"/>
            <a:ext cx="162877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31842" algn="ctr"/>
            <a:r>
              <a:rPr lang="ru-RU" sz="105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Местные</a:t>
            </a:r>
            <a:endParaRPr lang="ru-RU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33549" y="171450"/>
            <a:ext cx="6334126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«Государственная поддержка местного самоуправления в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и социально ориентированных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некоммерческих организаций Новгородской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области на 2018-2021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318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40,2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47799"/>
          <a:ext cx="4076701" cy="184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59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41096">
                <a:tc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Государственная поддержка развития местного самоуправления в Новгородской области и социально ориентированных некоммерческих организаций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51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Администрация Губернатора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172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76074" y="3390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35452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14325" y="4895850"/>
          <a:ext cx="8620125" cy="1119931"/>
        </p:xfrm>
        <a:graphic>
          <a:graphicData uri="http://schemas.openxmlformats.org/drawingml/2006/table">
            <a:tbl>
              <a:tblPr/>
              <a:tblGrid>
                <a:gridCol w="2657475"/>
                <a:gridCol w="2209800"/>
                <a:gridCol w="3752850"/>
              </a:tblGrid>
              <a:tr h="1659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13,0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7,8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18,7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13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Государственная поддержка развития местного самоуправления в Новгородской области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Государственная поддержка социально ориентированных некоммерческих организаций Новгородской области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Обеспечение государственного управления в сфере государственной поддержки развития местного самоуправления Новгородской области и социально ориентированных некоммерческих организаций Новгородской области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695450" y="190500"/>
            <a:ext cx="64008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«Государственная поддержка местного самоуправления в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и социально ориентированных 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некоммерческих организаций Новгородской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области на 2018-2021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03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66433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консультаций СОНКО по актуальным вопросам их деятельности, по обмену опытом и распространению лучших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практик,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проведенных мероприятий (форумов, конференций, выставок) по общим и тематическим направлениям развития благотворительности и добровольчества, в том числе по вопросам развития инфраструктуры, информационных и человеческих ресурсов СОНКО, их методического и образовательного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обеспечения,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91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СОНКО, с которыми заключены договоры социального партнерства и которым предоставлены субсидии на предоставление социальных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услуг,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проектов территориальных общественных самоуправлений, включенных в муниципальные программы развития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территорий,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61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приоритетных проектов поддержки местных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инициатив,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52599" y="333375"/>
            <a:ext cx="6334126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«Повышение безопасности дорожного движения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2015-2022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50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32,2*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60,9*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56,6*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175,8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47799"/>
          <a:ext cx="4076701" cy="1872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59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4109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 1.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Обеспечение охраны жизни, здоровья граждан и их имущества, гарантии их законных прав на безопасные условия движения на дорогах.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 2.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Сокращение смертности от дорожно-транспортных происшествий.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5145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министерство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транспорта,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дорожного хозяйства  и цифрового развития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172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76074" y="3390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0990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343400" y="31848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900" dirty="0" smtClean="0"/>
              <a:t>*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финансирование расходов осуществлялось в рамках государственной программе Новгородской области "Совершенствование и содержание дорожного хозяйства Новгородской области (за исключением автомобильных дорог федерального значения) на 2014 - 2022 годы"</a:t>
            </a:r>
            <a:endParaRPr lang="ru-RU" sz="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61703" y="4794101"/>
          <a:ext cx="8177472" cy="976955"/>
        </p:xfrm>
        <a:graphic>
          <a:graphicData uri="http://schemas.openxmlformats.org/drawingml/2006/table">
            <a:tbl>
              <a:tblPr/>
              <a:tblGrid>
                <a:gridCol w="8177472"/>
              </a:tblGrid>
              <a:tr h="1915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56,6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483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Обеспечение технического обслуживания средств фиксации нарушений Правил дорожного движения и приобретение расходных материалов для отправления сведений о суммах наложенных штрафов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33550" y="342900"/>
            <a:ext cx="64008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«Повышение безопасности дорожного движения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2015-2022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50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6956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9903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8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87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отправленных сведений о суммах наложенных штрафов за нарушение правил дорожного движения на автомобильных дорогах общего пользования регионального или межмуниципального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шт.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242614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240000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316225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9627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Сокращение количества лиц, погибших в результате дорожно-транспортных происшествий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(ДТП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43,72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152,9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293,4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491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Сокращение числа пострадавших в ДТП (в расчете на 100,0 тыс. человек населения)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17,31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128,2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785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Сокращение количества ДТП (на 10,0 тыс. единиц транспортных средств)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115,7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09750" y="2762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«Формирование современной городской среды на территории муниципальных образований новгородской области на 2018-2022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60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/>
                        <a:t>х</a:t>
                      </a:r>
                      <a:endParaRPr lang="ru-RU" sz="1400" dirty="0"/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47799"/>
          <a:ext cx="4076701" cy="2343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75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45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Кардинальное повышение комфортности городской среды, повышение индекса качества городской среды на 30 процентов, сокращение в соответствии с этим индексом количества городов с неблагоприятной средой в два раза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5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2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министерство жилищно-коммунального хозяйства и топливно-энергетического комплекса Новгородской области</a:t>
                      </a:r>
                    </a:p>
                    <a:p>
                      <a:endParaRPr lang="ru-RU" sz="1200" dirty="0" smtClean="0"/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8696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2342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7050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57175" y="4733926"/>
          <a:ext cx="8686800" cy="1295400"/>
        </p:xfrm>
        <a:graphic>
          <a:graphicData uri="http://schemas.openxmlformats.org/drawingml/2006/table">
            <a:tbl>
              <a:tblPr/>
              <a:tblGrid>
                <a:gridCol w="2343150"/>
                <a:gridCol w="2152650"/>
                <a:gridCol w="2257425"/>
                <a:gridCol w="1933575"/>
              </a:tblGrid>
              <a:tr h="17294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168,3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9,1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42,3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1,8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38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Благоустройство дворовых территорий многоквартирных домов и общественных территорий (в том числе изготовление проектно-сметной документации по благоустройству общественной территории)</a:t>
                      </a:r>
                      <a:endParaRPr lang="ru-RU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Благоустройство городских парков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(в том числе изготовление проектно-сметной документации по благоустройству городского парка)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Проведение работ по благоустройству дворовых территорий многоквартирных домов и общественных территорий расположенных в городском округе и поселениях Новгородской области</a:t>
                      </a:r>
                      <a:endParaRPr lang="ru-RU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Проведение работ по благоустройству городских парков, расположенных в городском округе и городах областного значения Новгородской области</a:t>
                      </a:r>
                      <a:endParaRPr lang="ru-RU" sz="1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14525" y="33337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«Формирование современной городской среды на территории муниципальных образований новгородской области на 2018-2022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80975" y="1676405"/>
          <a:ext cx="8820149" cy="497513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676775"/>
                <a:gridCol w="82867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6547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0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реализованных мероприятий по благоустройству дворовых  территорий многоквартирных домов в муниципальных образованиях Новгородской области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6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реализованных мероприятий по благоустройству общественных территорий в муниципальных образованиях Новгородской области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163,3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213,0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582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заключенных соглашений по благоустройству своих территорий между собственниками (пользователями) жилых домов, руководителями организаций и Администрациями городского округа, городских и сельских поселений, в состав которых входят населенные пункты с численностью населения более 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тыс.человек,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утвержденных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дизайн-проектов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благоустройства дворовой территории многоквартирных домов в муниципальных образованиях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утвержденных 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дизайн-проектов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комплексного благоустройства общественных территорий,  городских парков в муниципальных образованиях Новгородской области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120,9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226,1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проектов благоустройства дворовых территорий многоквартирных домов, реализованных с финансовым участием заинтересованных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граждан,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582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граждан, принявших участие в решении вопросов развития городской среды (в том числе с использованием цифровых технологий) от общего количества граждан в возрасте от 14 лет, проживающих в муниципальных образованиях, на территории которых реализуются проекты по созданию комфортной 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среды,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проектов создания комфортной городской среды в малых городах и исторических поселениях – победителях Всероссийского конкурса лучших проектов создания комфортной 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среды,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43075" y="171450"/>
            <a:ext cx="63055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«создание новгородской области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 на 2018-2020»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08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/>
                        <a:t>х</a:t>
                      </a:r>
                      <a:endParaRPr lang="ru-RU" sz="1400" dirty="0"/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90650"/>
          <a:ext cx="4076701" cy="2295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834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4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Создание дополнительных мест для детей в возрасте до 3 лет в образовательных организациях, осуществляющих образовательную деятельность по образовательным программам дошкольного образования, в рамках реализации национального проекта "Демография"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34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4618">
                <a:tc>
                  <a:txBody>
                    <a:bodyPr/>
                    <a:lstStyle/>
                    <a:p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министерство образования Новгородской области</a:t>
                      </a:r>
                    </a:p>
                    <a:p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505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140202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61975" y="4991100"/>
          <a:ext cx="8029575" cy="1133475"/>
        </p:xfrm>
        <a:graphic>
          <a:graphicData uri="http://schemas.openxmlformats.org/drawingml/2006/table">
            <a:tbl>
              <a:tblPr/>
              <a:tblGrid>
                <a:gridCol w="8029575"/>
              </a:tblGrid>
              <a:tr h="31490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403,0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85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Строительство 3 общеобразовательных организаций в Великом Новгороде в микрорайонах "</a:t>
                      </a:r>
                      <a:r>
                        <a:rPr lang="ru-RU" sz="12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Ивушки</a:t>
                      </a:r>
                      <a:r>
                        <a:rPr lang="ru-RU" sz="1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", "Псковский" и "Северный"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24025" y="180975"/>
            <a:ext cx="62484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«создание новгородской области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 на 2018-2020»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396484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42875" y="1857376"/>
          <a:ext cx="8820149" cy="199072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9421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91315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Создание дополнительных мест для детей в возрасте от 2 месяцев до 3 лет за счет развития вариативных форм предоставления дошкольного образования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14500" y="333375"/>
            <a:ext cx="62484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Реализация на территории Новгородской области программ инициативного бюджетирования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(поддержка проектов местных инициатив граждан)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19094" t="11466" r="16726" b="7951"/>
          <a:stretch>
            <a:fillRect/>
          </a:stretch>
        </p:blipFill>
        <p:spPr bwMode="auto">
          <a:xfrm>
            <a:off x="533401" y="1395771"/>
            <a:ext cx="8258174" cy="53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14500" y="333375"/>
            <a:ext cx="62484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Реализация на территории Новгородской области программ инициативного бюджетирования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(поддержка проектов местных инициатив граждан)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09550" y="1438280"/>
          <a:ext cx="8705850" cy="444864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790575"/>
                <a:gridCol w="6915369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99906"/>
              </a:tblGrid>
              <a:tr h="45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№п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проекта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Общая оценка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60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Благоустройство территории вокруг многофункциональной спортивной площадки, обустройство парка семейного отдыха "Лукоморье" д. Мойка, ул. Молодежная, Батецкий муниципальный район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845.28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58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"Быстрее, выше, сильнее" – создание зоны для активного отдыха – установка спортивной площадки с уличными тренажерами в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п.Батецкий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ул.Советская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д.4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815.16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Устройство универсальной спортивной площадки, д. Новое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Овсино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ул.Совхозная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Батецкий муниципальный район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805.68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Устройство беговой дорожки и площадки для уличных тренажеров на стадионе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п.Волот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734.52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Благоустройство тротуара, расположенного по адресу: Российская Федерация, Новгородская область, </a:t>
                      </a:r>
                      <a:r>
                        <a:rPr lang="ru-RU" sz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Солецкий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муниципальный район, </a:t>
                      </a:r>
                      <a:r>
                        <a:rPr lang="ru-RU" sz="12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Солейкое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городское поселение, г. Сольцы, участок ул. Луначарского (от проспекта Советов до городского рынка) (I ЭТАП)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734.16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58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Ремонт здания для размещения центра по работе с населением в д. Песочки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Солецкого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муниципального района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662.64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Строительство купели и благоустройство территории святого источника в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д.Остров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Волотовского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муниципального района</a:t>
                      </a:r>
                      <a:endParaRPr lang="ru-RU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633.36</a:t>
                      </a:r>
                      <a:endParaRPr lang="ru-RU" sz="1200" b="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1638" marR="51638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47572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Доходы, формирующие региональный дорожный фонд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2790" y="1419225"/>
            <a:ext cx="4176464" cy="1474490"/>
          </a:xfrm>
          <a:prstGeom prst="roundRect">
            <a:avLst/>
          </a:prstGeom>
          <a:solidFill>
            <a:srgbClr val="FEE9E8"/>
          </a:solidFill>
          <a:ln w="38100">
            <a:solidFill>
              <a:srgbClr val="AF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Акци</a:t>
            </a:r>
            <a:r>
              <a:rPr lang="ru-RU" sz="24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ы</a:t>
            </a:r>
            <a:r>
              <a:rPr lang="ru-RU" sz="2400" b="1" spc="-29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</a:t>
            </a:r>
            <a:r>
              <a:rPr lang="ru-RU" sz="2400" b="1" spc="-23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не</a:t>
            </a:r>
            <a:r>
              <a:rPr lang="ru-RU" sz="2400" b="1" spc="-29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ф</a:t>
            </a:r>
            <a:r>
              <a:rPr lang="ru-RU" sz="2400" b="1" spc="-17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епр</a:t>
            </a:r>
            <a:r>
              <a:rPr lang="ru-RU" sz="2400" b="1" spc="-63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</a:t>
            </a:r>
            <a:r>
              <a:rPr lang="ru-RU" sz="2400" b="1" spc="-34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укты</a:t>
            </a:r>
            <a:endParaRPr lang="ru-RU" sz="24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29200" y="1424980"/>
            <a:ext cx="3857625" cy="1440160"/>
          </a:xfrm>
          <a:prstGeom prst="roundRect">
            <a:avLst/>
          </a:prstGeom>
          <a:solidFill>
            <a:srgbClr val="FEE9E8"/>
          </a:solidFill>
          <a:ln w="38100">
            <a:solidFill>
              <a:srgbClr val="AF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88" algn="ctr"/>
            <a:r>
              <a:rPr lang="ru-RU" sz="2400" b="1" spc="-12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ранспортн</a:t>
            </a:r>
            <a:r>
              <a:rPr lang="ru-RU" sz="24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ы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й</a:t>
            </a:r>
            <a:r>
              <a:rPr lang="ru-RU" sz="2400" b="1" spc="-4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</a:t>
            </a:r>
            <a:r>
              <a:rPr lang="ru-RU" sz="24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лог</a:t>
            </a:r>
            <a:endParaRPr lang="ru-RU" sz="24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2315" y="3866009"/>
            <a:ext cx="3808660" cy="2658616"/>
          </a:xfrm>
          <a:prstGeom prst="roundRect">
            <a:avLst/>
          </a:prstGeom>
          <a:solidFill>
            <a:srgbClr val="FEE9E8"/>
          </a:solidFill>
          <a:ln w="38100">
            <a:solidFill>
              <a:srgbClr val="AF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88" marR="14488"/>
            <a:r>
              <a:rPr lang="ru-RU" sz="16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Государственная пошлина за выдачу уполномоченным органам исполнительной</a:t>
            </a:r>
          </a:p>
          <a:p>
            <a:pPr marL="14488" marR="14488"/>
            <a:r>
              <a:rPr lang="ru-RU" sz="16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власти субъекта Российской Федерации</a:t>
            </a:r>
          </a:p>
          <a:p>
            <a:pPr marL="14488" marR="14488"/>
            <a:r>
              <a:rPr lang="ru-RU" sz="1600" b="1" spc="-1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специального разрешения на движение по автомобильным дорогам транспортных средств, осуществляющих перевозки опасных, тяжеловесных и (или) крупногабаритных грузов</a:t>
            </a:r>
            <a:endParaRPr lang="ru-RU" sz="16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39246" y="3951733"/>
            <a:ext cx="3695204" cy="2591941"/>
          </a:xfrm>
          <a:prstGeom prst="roundRect">
            <a:avLst/>
          </a:prstGeom>
          <a:solidFill>
            <a:srgbClr val="FEE9E8"/>
          </a:solidFill>
          <a:ln w="38100">
            <a:solidFill>
              <a:srgbClr val="AFA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88" marR="14488" indent="-2898" algn="r"/>
            <a:r>
              <a:rPr lang="ru-RU" sz="1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Плата в счет возмещения вреда, причиненного автомобильным дорогам общего пользования регионального или межмуниципального  значения транспортными средствами, осуществляющими  перевозки тяжеловесных и (или) крупногабаритных грузов</a:t>
            </a:r>
            <a:endParaRPr lang="ru-RU" sz="16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19500" y="2514599"/>
            <a:ext cx="2086842" cy="2086347"/>
          </a:xfrm>
          <a:prstGeom prst="ellipse">
            <a:avLst/>
          </a:prstGeom>
          <a:solidFill>
            <a:srgbClr val="F0494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Статья 1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областного закона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от 31.10.2011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№ 1087-ОЗ </a:t>
            </a:r>
          </a:p>
        </p:txBody>
      </p:sp>
      <p:pic>
        <p:nvPicPr>
          <p:cNvPr id="14" name="Picture 2" descr="http://promoneedle.ru/images/dorznak/1_2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5524" y="2983720"/>
            <a:ext cx="1261219" cy="795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33550" y="514350"/>
            <a:ext cx="62484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Межбюджетные трансферты местным бюджетам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30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7175" y="1537556"/>
          <a:ext cx="8648700" cy="4659748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1411294"/>
                <a:gridCol w="2619548"/>
                <a:gridCol w="1917584"/>
                <a:gridCol w="2700274"/>
              </a:tblGrid>
              <a:tr h="13321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Дотации</a:t>
                      </a:r>
                    </a:p>
                    <a:p>
                      <a:pPr algn="ctr" fontAlgn="t"/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районам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Методика распределения о</a:t>
                      </a:r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бластной закон от 06.03.2009 № 482-ОЗ</a:t>
                      </a: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"О межбюджетных отношениях в Новгородской области»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Получатели  </a:t>
                      </a:r>
                      <a:r>
                        <a:rPr lang="ru-RU" sz="3200" b="1" i="0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21 </a:t>
                      </a:r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муниципальный</a:t>
                      </a:r>
                    </a:p>
                    <a:p>
                      <a:pPr algn="ctr" fontAlgn="t"/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район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Предоставлено </a:t>
                      </a:r>
                    </a:p>
                    <a:p>
                      <a:pPr algn="ctr" fontAlgn="t"/>
                      <a:r>
                        <a:rPr lang="ru-RU" sz="3200" b="1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318,4</a:t>
                      </a:r>
                      <a:r>
                        <a:rPr lang="ru-RU" sz="3200" b="1" u="none" strike="noStrike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млн.рублей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40952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Субсидии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Распределяются в соответствии с порядками, включенными в государственные программы Новгородской области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3200" b="1" i="0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27</a:t>
                      </a:r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 видов </a:t>
                      </a:r>
                    </a:p>
                    <a:p>
                      <a:pPr algn="ctr" fontAlgn="t"/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субсидий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Предоставлено </a:t>
                      </a:r>
                    </a:p>
                    <a:p>
                      <a:pPr algn="ctr" fontAlgn="t"/>
                      <a:r>
                        <a:rPr lang="ru-RU" sz="3200" b="1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2 258,0</a:t>
                      </a:r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млн. рублей</a:t>
                      </a:r>
                      <a:endParaRPr lang="ru-RU" sz="1600" b="1" i="0" u="none" strike="noStrike" dirty="0" smtClean="0">
                        <a:latin typeface="Arial Narrow" pitchFamily="34" charset="0"/>
                      </a:endParaRPr>
                    </a:p>
                    <a:p>
                      <a:pPr algn="ctr" fontAlgn="t"/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40952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Субвенции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Предоставляются для исполнения переданных государственных полномочий</a:t>
                      </a: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Распределяются в соответствии методиками, утвержденными областными законами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3200" b="1" i="0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37</a:t>
                      </a:r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видов </a:t>
                      </a:r>
                    </a:p>
                    <a:p>
                      <a:pPr algn="ctr" fontAlgn="t"/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субвенций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Предоставлено </a:t>
                      </a:r>
                    </a:p>
                    <a:p>
                      <a:pPr algn="ctr" fontAlgn="t"/>
                      <a:r>
                        <a:rPr lang="ru-RU" sz="3200" b="1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7 519,0</a:t>
                      </a:r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млн. рублей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40952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Иные межбюджетные трансферты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Распределяются в соответствии с порядками, утвержденными Правительством Новгородской области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3200" b="1" i="0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12</a:t>
                      </a:r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видов </a:t>
                      </a:r>
                    </a:p>
                    <a:p>
                      <a:pPr algn="ctr" fontAlgn="t"/>
                      <a:r>
                        <a:rPr lang="ru-RU" sz="1600" b="1" i="0" u="none" strike="noStrike" dirty="0" smtClean="0">
                          <a:latin typeface="Arial Narrow" pitchFamily="34" charset="0"/>
                        </a:rPr>
                        <a:t>трансфертов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Предоставлено </a:t>
                      </a:r>
                    </a:p>
                    <a:p>
                      <a:pPr algn="ctr" fontAlgn="t"/>
                      <a:r>
                        <a:rPr lang="ru-RU" sz="3200" b="1" u="none" strike="noStrike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925,3</a:t>
                      </a:r>
                      <a:r>
                        <a:rPr lang="ru-RU" sz="1600" b="1" u="none" strike="noStrike" dirty="0" smtClean="0">
                          <a:latin typeface="Arial Narrow" pitchFamily="34" charset="0"/>
                        </a:rPr>
                        <a:t>млн. рублей</a:t>
                      </a:r>
                      <a:endParaRPr lang="ru-RU" sz="1600" b="1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33550" y="514350"/>
            <a:ext cx="624840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Государственный долг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31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50" y="1385339"/>
          <a:ext cx="8686800" cy="483841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91100"/>
                <a:gridCol w="1104900"/>
                <a:gridCol w="838199"/>
                <a:gridCol w="952500"/>
                <a:gridCol w="800101"/>
              </a:tblGrid>
              <a:tr h="286697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>
                    <a:solidFill>
                      <a:srgbClr val="F9A5A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01.01.2018</a:t>
                      </a:r>
                      <a:endParaRPr lang="ru-RU" sz="14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>
                    <a:solidFill>
                      <a:srgbClr val="F9A5A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2000" b="1" i="0" u="none" strike="noStrike" dirty="0">
                        <a:latin typeface="+mn-lt"/>
                      </a:endParaRPr>
                    </a:p>
                  </a:txBody>
                  <a:tcPr marL="72000" marR="72000" marT="72000" marB="7200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01.01.2019</a:t>
                      </a:r>
                      <a:endParaRPr lang="ru-RU" sz="14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>
                    <a:solidFill>
                      <a:srgbClr val="F9A5A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2000" b="1" i="0" u="none" strike="noStrike" dirty="0">
                        <a:latin typeface="+mn-lt"/>
                      </a:endParaRPr>
                    </a:p>
                  </a:txBody>
                  <a:tcPr marL="72000" marR="72000" marT="72000" marB="72000" anchor="ctr"/>
                </a:tc>
              </a:tr>
              <a:tr h="466947">
                <a:tc vMerge="1">
                  <a:txBody>
                    <a:bodyPr/>
                    <a:lstStyle/>
                    <a:p>
                      <a:pPr algn="l" fontAlgn="t"/>
                      <a:endParaRPr lang="ru-RU" sz="2000" b="0" i="0" u="none" strike="noStrike" dirty="0">
                        <a:latin typeface="+mn-lt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млн. рублей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доля, %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млн. рублей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доля, %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</a:tr>
              <a:tr h="28669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>
                          <a:latin typeface="Arial" pitchFamily="34" charset="0"/>
                          <a:cs typeface="Arial" pitchFamily="34" charset="0"/>
                        </a:rPr>
                        <a:t>Государственный внутренний долг, всего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r>
                        <a:rPr lang="ru-RU" sz="140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757,0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15 621,4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100,0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6694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>
                          <a:latin typeface="Arial" pitchFamily="34" charset="0"/>
                          <a:cs typeface="Arial" pitchFamily="34" charset="0"/>
                        </a:rPr>
                        <a:t>Бюджетные кредиты, предоставленные из федерального бюджета 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10 857,0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68,9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10 397,2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66,6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6697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400" u="none" strike="noStrike" kern="1200" dirty="0">
                          <a:latin typeface="Arial" pitchFamily="34" charset="0"/>
                          <a:cs typeface="Arial" pitchFamily="34" charset="0"/>
                        </a:rPr>
                        <a:t>Кредиты банков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4 900,0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31,1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5 224,2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33,4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669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>
                          <a:latin typeface="Arial" pitchFamily="34" charset="0"/>
                          <a:cs typeface="Arial" pitchFamily="34" charset="0"/>
                        </a:rPr>
                        <a:t>Государственные гарантии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0,0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0,0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2744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Уровень долговой нагрузки (отношение объема государственного</a:t>
                      </a:r>
                      <a:r>
                        <a:rPr lang="ru-RU" sz="140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долга области к доходам областного бюджета без учета безвозмездных поступлений), %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74,6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20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70,5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20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28">
                <a:tc gridSpan="5"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 Бюджетному</a:t>
                      </a:r>
                      <a:r>
                        <a:rPr lang="ru-RU" sz="140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кодексу РФ долговая нагрузка не более 100% - соблюдено</a:t>
                      </a:r>
                      <a:endParaRPr lang="ru-RU" sz="14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94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Расходы на обслуживание государственного долга, млн.рублей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551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400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009">
                <a:tc gridSpan="5"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 Бюджетному</a:t>
                      </a:r>
                      <a:r>
                        <a:rPr lang="ru-RU" sz="140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кодексу р</a:t>
                      </a:r>
                      <a:r>
                        <a:rPr lang="ru-RU" sz="14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асходы на обслуживание госдолга не более 15% всех расходов</a:t>
                      </a:r>
                      <a:r>
                        <a:rPr lang="ru-RU" sz="140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- соблюдено</a:t>
                      </a:r>
                      <a:endParaRPr lang="ru-RU" sz="14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72000" marB="72000" anchor="ctr"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72000" marB="7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43100" y="531882"/>
            <a:ext cx="5676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Открытые государственные информационные ресурсы</a:t>
            </a:r>
            <a:endParaRPr lang="ru-RU" sz="14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24125" y="1410309"/>
          <a:ext cx="6343650" cy="52034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3650"/>
              </a:tblGrid>
              <a:tr h="38820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Правительство Новгородской области</a:t>
                      </a: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en-US" sz="1400" u="sng" spc="-10" dirty="0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</a:rPr>
                        <a:t>www.novreg.ru</a:t>
                      </a:r>
                      <a:endParaRPr lang="ru-RU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8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Министерство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финансов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  <a:hlinkClick r:id="rId4"/>
                        </a:rPr>
                        <a:t>www.novkfo.ru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0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Министерство труда и социальной защиты населения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sng" spc="-10" dirty="0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</a:rPr>
                        <a:t>www.social53.ru</a:t>
                      </a:r>
                      <a:endParaRPr 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05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Электронный портал государственных услуг для физических и юридических лиц </a:t>
                      </a:r>
                    </a:p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  <a:hlinkClick r:id="rId5"/>
                        </a:rPr>
                        <a:t>www.gosuslugi.ru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0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Официальный сайт Российской Федерации для размещения информации о проведении торгов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  <a:hlinkClick r:id="rId6"/>
                        </a:rPr>
                        <a:t>www.torgi.gov.ru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820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Новгородская областная Дума</a:t>
                      </a: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en-US" sz="1400" b="1" u="sng" spc="-10" dirty="0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</a:rPr>
                        <a:t>duma.niac.ru</a:t>
                      </a:r>
                      <a:endParaRPr lang="en-US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054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400" b="1" spc="-1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диный</a:t>
                      </a:r>
                      <a:r>
                        <a:rPr lang="ru-RU" sz="1400" b="1" spc="-5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по</a:t>
                      </a:r>
                      <a:r>
                        <a:rPr lang="ru-RU" sz="1400" b="1" spc="-2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lang="ru-RU" sz="1400" b="1" spc="5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lang="ru-RU" sz="1400" b="1" spc="1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lang="ru-RU" sz="1400" b="1" spc="-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r>
                        <a:rPr lang="ru-RU" sz="1400" b="1" spc="-75" dirty="0" smtClean="0"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lang="ru-RU" sz="1400" b="1" spc="-25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етн</a:t>
                      </a:r>
                      <a:r>
                        <a:rPr lang="ru-RU" sz="1400" b="1" spc="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  <a:r>
                        <a:rPr lang="ru-RU" sz="1400" b="1" spc="-4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системы</a:t>
                      </a:r>
                      <a:r>
                        <a:rPr lang="ru-RU" sz="1400" b="1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spc="-10" dirty="0" smtClean="0"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lang="ru-RU" sz="1400" b="1" spc="-30" dirty="0" smtClean="0"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  <a:r>
                        <a:rPr lang="ru-RU" sz="1400" b="1" spc="-5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1400" b="1" spc="-25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r>
                        <a:rPr lang="ru-RU" sz="1400" b="1" spc="5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ронный</a:t>
                      </a:r>
                      <a:r>
                        <a:rPr lang="ru-RU" sz="1400" b="1" spc="-2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r>
                        <a:rPr lang="ru-RU" sz="1400" b="1" spc="-80" dirty="0" smtClean="0"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lang="ru-RU" sz="1400" b="1" spc="-25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r>
                        <a:rPr lang="ru-RU" sz="1400" b="1" spc="0" dirty="0" smtClean="0">
                          <a:latin typeface="Arial" pitchFamily="34" charset="0"/>
                          <a:cs typeface="Arial" pitchFamily="34" charset="0"/>
                        </a:rPr>
                        <a:t>ет»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ru-RU" sz="1400" b="1" u="sng" spc="-10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ww</a:t>
                      </a:r>
                      <a:r>
                        <a:rPr lang="ru-RU" sz="1400" b="1" u="sng" spc="-105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w</a:t>
                      </a:r>
                      <a:r>
                        <a:rPr lang="ru-RU" sz="1400" b="1" u="sng" spc="0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.b</a:t>
                      </a:r>
                      <a:r>
                        <a:rPr lang="ru-RU" sz="1400" b="1" u="sng" spc="5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u</a:t>
                      </a:r>
                      <a:r>
                        <a:rPr lang="ru-RU" sz="1400" b="1" u="sng" spc="0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s.g</a:t>
                      </a:r>
                      <a:r>
                        <a:rPr lang="ru-RU" sz="1400" b="1" u="sng" spc="5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o</a:t>
                      </a:r>
                      <a:r>
                        <a:rPr lang="ru-RU" sz="1400" b="1" u="sng" spc="-90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v</a:t>
                      </a:r>
                      <a:r>
                        <a:rPr lang="ru-RU" sz="1400" b="1" u="sng" spc="0" dirty="0" err="1" smtClean="0">
                          <a:solidFill>
                            <a:srgbClr val="0000FF"/>
                          </a:solidFill>
                          <a:latin typeface="Arial" pitchFamily="34" charset="0"/>
                          <a:cs typeface="Arial" pitchFamily="34" charset="0"/>
                          <a:hlinkClick r:id="rId7"/>
                        </a:rPr>
                        <a:t>.ru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820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Открытый бюджет Новгородской области</a:t>
                      </a:r>
                    </a:p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  <a:hlinkClick r:id="rId8"/>
                        </a:rPr>
                        <a:t>http://portal.novkfo.ru/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8205"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Picture 5" descr="C:\Documents and Settings\sidav_470\Рабочий стол\screen\region.adm.nov.ru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9660" y="1544799"/>
            <a:ext cx="1619960" cy="6479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0" name="Picture 6" descr="C:\Documents and Settings\sidav_470\Рабочий стол\screen\www.novkfo.ru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3034" y="2090192"/>
            <a:ext cx="1619960" cy="6479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1" name="Picture 7" descr="C:\Documents and Settings\sidav_470\Рабочий стол\screen\sockomitet-nov.ru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8480" y="2662064"/>
            <a:ext cx="1619960" cy="6479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2" name="Picture 8" descr="C:\Documents and Settings\sidav_470\Рабочий стол\screen\www.gosuslugi.ru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73705" y="3340807"/>
            <a:ext cx="1619960" cy="6479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3" name="Picture 9" descr="C:\Documents and Settings\sidav_470\Рабочий стол\screen\www.torgi.gov.ru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87785" y="3914863"/>
            <a:ext cx="1619960" cy="647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4" name="Picture 10" descr="C:\Documents and Settings\sidav_470\Рабочий стол\screen\duma.niac.ru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16360" y="4726868"/>
            <a:ext cx="1619960" cy="647984"/>
          </a:xfrm>
          <a:prstGeom prst="rect">
            <a:avLst/>
          </a:prstGeom>
          <a:noFill/>
          <a:ln w="3175"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5" name="Picture 11" descr="C:\Documents and Settings\sidav_470\Рабочий стол\screen\www.bus.gov.ru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25885" y="5339024"/>
            <a:ext cx="1619960" cy="647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83035" y="5989104"/>
            <a:ext cx="162018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4050" y="608082"/>
            <a:ext cx="56768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Министерство финансов Новгородской области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05991" y="1829011"/>
            <a:ext cx="8820980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Адрес: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173005, Великий Новгород, пл.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Победы-Софийская, д.1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Телефон / факс: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(8162) 774-772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E-mail: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fincom@novreg.ru</a:t>
            </a:r>
          </a:p>
          <a:p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6309320"/>
            <a:ext cx="8784976" cy="324036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©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Министерство финансов Новгородской области 201</a:t>
            </a:r>
            <a:r>
              <a:rPr lang="ru-RU" b="1" dirty="0" smtClean="0">
                <a:solidFill>
                  <a:srgbClr val="FF0000"/>
                </a:solidFill>
              </a:rPr>
              <a:t>9</a:t>
            </a:r>
            <a:r>
              <a:rPr lang="ru-RU" sz="1800" b="1" dirty="0" smtClean="0">
                <a:solidFill>
                  <a:srgbClr val="FF0000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18997" y="49258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Межбюджетные трансферты </a:t>
            </a:r>
            <a:r>
              <a:rPr lang="ru-RU" sz="1050" cap="all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– это денежные средства, перечисляемые из одного бюджета бюджетной системы Российской Федерации другому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542925" y="1965770"/>
          <a:ext cx="8277225" cy="320630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400550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387667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</a:tblGrid>
              <a:tr h="5640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cap="all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Виды межбюджетных трансфертов</a:t>
                      </a:r>
                      <a:endParaRPr lang="ru-RU" sz="1400" b="1" cap="all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cap="all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Определение</a:t>
                      </a:r>
                      <a:endParaRPr lang="ru-RU" sz="1400" b="1" cap="all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6209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(от лат. «Dotatio» - дар, пожертвование)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Предоставляются без определения конкретной цели их использования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11586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 (от лат. «Subvenire»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приходить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 помощь)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Предоставляются на финансирование«переданных» другим публично-правовым образованиям полномочий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8627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(от лат. «Subsidium» -поддержка)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Предоставляются на условиях долевого софинансирования расходов других бюджетов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180897" y="219075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endParaRPr lang="ru-RU" sz="1400" b="1" cap="all" spc="40" dirty="0" smtClean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Расходы бюджета </a:t>
            </a:r>
            <a:r>
              <a:rPr lang="ru-RU" sz="1000" cap="all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– выплачиваемые из бюджета денежные средства, за исключением средств, являющихся источниками финансирования дефицита бюджета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9" name="object 18"/>
          <p:cNvSpPr txBox="1"/>
          <p:nvPr/>
        </p:nvSpPr>
        <p:spPr>
          <a:xfrm>
            <a:off x="209930" y="1266825"/>
            <a:ext cx="10092639" cy="189276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marL="14488" marR="17386">
              <a:lnSpc>
                <a:spcPts val="1723"/>
              </a:lnSpc>
            </a:pPr>
            <a:endParaRPr lang="ru-RU" b="1" spc="-11" dirty="0">
              <a:latin typeface="Arial Narrow" pitchFamily="34" charset="0"/>
              <a:cs typeface="Times New Roman"/>
            </a:endParaRPr>
          </a:p>
          <a:p>
            <a:pPr marL="14488" marR="17386">
              <a:lnSpc>
                <a:spcPts val="1723"/>
              </a:lnSpc>
            </a:pPr>
            <a:endParaRPr lang="ru-RU" b="1" spc="-11" dirty="0">
              <a:latin typeface="Arial Narrow" pitchFamily="34" charset="0"/>
              <a:cs typeface="Times New Roman"/>
            </a:endParaRPr>
          </a:p>
          <a:p>
            <a:pPr>
              <a:lnSpc>
                <a:spcPts val="570"/>
              </a:lnSpc>
              <a:spcBef>
                <a:spcPts val="18"/>
              </a:spcBef>
            </a:pPr>
            <a:endParaRPr dirty="0">
              <a:latin typeface="Arial Narrow" pitchFamily="34" charset="0"/>
            </a:endParaRPr>
          </a:p>
          <a:p>
            <a:pPr>
              <a:lnSpc>
                <a:spcPts val="1141"/>
              </a:lnSpc>
            </a:pPr>
            <a:endParaRPr dirty="0">
              <a:latin typeface="Arial Narrow" pitchFamily="34" charset="0"/>
            </a:endParaRPr>
          </a:p>
          <a:p>
            <a:pPr marL="14488" marR="14488" algn="just">
              <a:lnSpc>
                <a:spcPts val="1723"/>
              </a:lnSpc>
            </a:pP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spc="-17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мир</a:t>
            </a: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ван</a:t>
            </a: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1400" b="1" spc="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spc="-17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ов</a:t>
            </a: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ос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у</a:t>
            </a:r>
            <a:r>
              <a:rPr sz="1400" dirty="0">
                <a:latin typeface="Arial" pitchFamily="34" charset="0"/>
                <a:cs typeface="Arial" pitchFamily="34" charset="0"/>
              </a:rPr>
              <a:t>ществ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л</a:t>
            </a:r>
            <a:r>
              <a:rPr sz="1400" spc="11" dirty="0">
                <a:latin typeface="Arial" pitchFamily="34" charset="0"/>
                <a:cs typeface="Arial" pitchFamily="34" charset="0"/>
              </a:rPr>
              <a:t>я</a:t>
            </a:r>
            <a:r>
              <a:rPr sz="1400" dirty="0">
                <a:latin typeface="Arial" pitchFamily="34" charset="0"/>
                <a:cs typeface="Arial" pitchFamily="34" charset="0"/>
              </a:rPr>
              <a:t>ется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с</a:t>
            </a:r>
            <a:r>
              <a:rPr sz="1400" spc="6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от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в</a:t>
            </a:r>
            <a:r>
              <a:rPr sz="1400" dirty="0">
                <a:latin typeface="Arial" pitchFamily="34" charset="0"/>
                <a:cs typeface="Arial" pitchFamily="34" charset="0"/>
              </a:rPr>
              <a:t>етст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в</a:t>
            </a:r>
            <a:r>
              <a:rPr sz="1400" dirty="0">
                <a:latin typeface="Arial" pitchFamily="34" charset="0"/>
                <a:cs typeface="Arial" pitchFamily="34" charset="0"/>
              </a:rPr>
              <a:t>ии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рас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х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д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н</a:t>
            </a:r>
            <a:r>
              <a:rPr sz="1400" dirty="0">
                <a:latin typeface="Arial" pitchFamily="34" charset="0"/>
                <a:cs typeface="Arial" pitchFamily="34" charset="0"/>
              </a:rPr>
              <a:t>ыми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бязате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ь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ствами,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4488" marR="14488" algn="just">
              <a:lnSpc>
                <a:spcPts val="1723"/>
              </a:lnSpc>
            </a:pPr>
            <a:r>
              <a:rPr sz="1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б</a:t>
            </a:r>
            <a:r>
              <a:rPr sz="1400" spc="-23" dirty="0" smtClean="0">
                <a:latin typeface="Arial" pitchFamily="34" charset="0"/>
                <a:cs typeface="Arial" pitchFamily="34" charset="0"/>
              </a:rPr>
              <a:t>у</a:t>
            </a:r>
            <a:r>
              <a:rPr sz="1400" spc="11" dirty="0" smtClean="0">
                <a:latin typeface="Arial" pitchFamily="34" charset="0"/>
                <a:cs typeface="Arial" pitchFamily="34" charset="0"/>
              </a:rPr>
              <a:t>с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ов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енны</a:t>
            </a:r>
            <a:r>
              <a:rPr sz="1400" spc="-17" dirty="0" smtClean="0">
                <a:latin typeface="Arial" pitchFamily="34" charset="0"/>
                <a:cs typeface="Arial" pitchFamily="34" charset="0"/>
              </a:rPr>
              <a:t>м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у</a:t>
            </a:r>
            <a:r>
              <a:rPr sz="1400" dirty="0">
                <a:latin typeface="Arial" pitchFamily="34" charset="0"/>
                <a:cs typeface="Arial" pitchFamily="34" charset="0"/>
              </a:rPr>
              <a:t>с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т</a:t>
            </a:r>
            <a:r>
              <a:rPr sz="1400" dirty="0">
                <a:latin typeface="Arial" pitchFamily="34" charset="0"/>
                <a:cs typeface="Arial" pitchFamily="34" charset="0"/>
              </a:rPr>
              <a:t>анов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л</a:t>
            </a:r>
            <a:r>
              <a:rPr sz="1400" dirty="0">
                <a:latin typeface="Arial" pitchFamily="34" charset="0"/>
                <a:cs typeface="Arial" pitchFamily="34" charset="0"/>
              </a:rPr>
              <a:t>ен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н</a:t>
            </a:r>
            <a:r>
              <a:rPr sz="1400" dirty="0">
                <a:latin typeface="Arial" pitchFamily="34" charset="0"/>
                <a:cs typeface="Arial" pitchFamily="34" charset="0"/>
              </a:rPr>
              <a:t>ым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з</a:t>
            </a:r>
            <a:r>
              <a:rPr sz="1400" spc="-17" dirty="0">
                <a:latin typeface="Arial" pitchFamily="34" charset="0"/>
                <a:cs typeface="Arial" pitchFamily="34" charset="0"/>
              </a:rPr>
              <a:t>а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к</a:t>
            </a:r>
            <a:r>
              <a:rPr sz="1400" dirty="0">
                <a:latin typeface="Arial" pitchFamily="34" charset="0"/>
                <a:cs typeface="Arial" pitchFamily="34" charset="0"/>
              </a:rPr>
              <a:t>о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н</a:t>
            </a:r>
            <a:r>
              <a:rPr sz="1400" dirty="0">
                <a:latin typeface="Arial" pitchFamily="34" charset="0"/>
                <a:cs typeface="Arial" pitchFamily="34" charset="0"/>
              </a:rPr>
              <a:t>одате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ль</a:t>
            </a:r>
            <a:r>
              <a:rPr sz="1400" dirty="0">
                <a:latin typeface="Arial" pitchFamily="34" charset="0"/>
                <a:cs typeface="Arial" pitchFamily="34" charset="0"/>
              </a:rPr>
              <a:t>ством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ра</a:t>
            </a:r>
            <a:r>
              <a:rPr sz="1400" spc="-17" dirty="0">
                <a:latin typeface="Arial" pitchFamily="34" charset="0"/>
                <a:cs typeface="Arial" pitchFamily="34" charset="0"/>
              </a:rPr>
              <a:t>з</a:t>
            </a:r>
            <a:r>
              <a:rPr sz="1400" dirty="0">
                <a:latin typeface="Arial" pitchFamily="34" charset="0"/>
                <a:cs typeface="Arial" pitchFamily="34" charset="0"/>
              </a:rPr>
              <a:t>г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р</a:t>
            </a:r>
            <a:r>
              <a:rPr sz="1400" dirty="0">
                <a:latin typeface="Arial" pitchFamily="34" charset="0"/>
                <a:cs typeface="Arial" pitchFamily="34" charset="0"/>
              </a:rPr>
              <a:t>а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н</a:t>
            </a:r>
            <a:r>
              <a:rPr sz="1400" dirty="0">
                <a:latin typeface="Arial" pitchFamily="34" charset="0"/>
                <a:cs typeface="Arial" pitchFamily="34" charset="0"/>
              </a:rPr>
              <a:t>ич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е</a:t>
            </a:r>
            <a:r>
              <a:rPr sz="1400" dirty="0">
                <a:latin typeface="Arial" pitchFamily="34" charset="0"/>
                <a:cs typeface="Arial" pitchFamily="34" charset="0"/>
              </a:rPr>
              <a:t>нием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н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мо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ч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ий,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4488" marR="14488" algn="just">
              <a:lnSpc>
                <a:spcPts val="1723"/>
              </a:lnSpc>
            </a:pPr>
            <a:r>
              <a:rPr sz="1400" dirty="0" smtClean="0">
                <a:latin typeface="Arial" pitchFamily="34" charset="0"/>
                <a:cs typeface="Arial" pitchFamily="34" charset="0"/>
              </a:rPr>
              <a:t>ис</a:t>
            </a:r>
            <a:r>
              <a:rPr sz="1400" spc="-11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н</a:t>
            </a:r>
            <a:r>
              <a:rPr sz="1400" spc="-17" dirty="0" smtClean="0">
                <a:latin typeface="Arial" pitchFamily="34" charset="0"/>
                <a:cs typeface="Arial" pitchFamily="34" charset="0"/>
              </a:rPr>
              <a:t>е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ние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к</a:t>
            </a:r>
            <a:r>
              <a:rPr sz="1400" dirty="0">
                <a:latin typeface="Arial" pitchFamily="34" charset="0"/>
                <a:cs typeface="Arial" pitchFamily="34" charset="0"/>
              </a:rPr>
              <a:t>от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оры</a:t>
            </a:r>
            <a:r>
              <a:rPr sz="1400" dirty="0">
                <a:latin typeface="Arial" pitchFamily="34" charset="0"/>
                <a:cs typeface="Arial" pitchFamily="34" charset="0"/>
              </a:rPr>
              <a:t>х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д</a:t>
            </a:r>
            <a:r>
              <a:rPr sz="1400" dirty="0">
                <a:latin typeface="Arial" pitchFamily="34" charset="0"/>
                <a:cs typeface="Arial" pitchFamily="34" charset="0"/>
              </a:rPr>
              <a:t>о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л</a:t>
            </a:r>
            <a:r>
              <a:rPr sz="1400" dirty="0">
                <a:latin typeface="Arial" pitchFamily="34" charset="0"/>
                <a:cs typeface="Arial" pitchFamily="34" charset="0"/>
              </a:rPr>
              <a:t>ж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н</a:t>
            </a:r>
            <a:r>
              <a:rPr sz="14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п</a:t>
            </a:r>
            <a:r>
              <a:rPr sz="1400" dirty="0">
                <a:latin typeface="Arial" pitchFamily="34" charset="0"/>
                <a:cs typeface="Arial" pitchFamily="34" charset="0"/>
              </a:rPr>
              <a:t>р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ис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хо</a:t>
            </a:r>
            <a:r>
              <a:rPr sz="1400" dirty="0">
                <a:latin typeface="Arial" pitchFamily="34" charset="0"/>
                <a:cs typeface="Arial" pitchFamily="34" charset="0"/>
              </a:rPr>
              <a:t>дить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в оче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р</a:t>
            </a:r>
            <a:r>
              <a:rPr sz="1400" dirty="0">
                <a:latin typeface="Arial" pitchFamily="34" charset="0"/>
                <a:cs typeface="Arial" pitchFamily="34" charset="0"/>
              </a:rPr>
              <a:t>едн</a:t>
            </a:r>
            <a:r>
              <a:rPr sz="1400" spc="-11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м</a:t>
            </a:r>
            <a:r>
              <a:rPr sz="1400" spc="-51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ф</a:t>
            </a:r>
            <a:r>
              <a:rPr sz="1400" spc="6" dirty="0">
                <a:latin typeface="Arial" pitchFamily="34" charset="0"/>
                <a:cs typeface="Arial" pitchFamily="34" charset="0"/>
              </a:rPr>
              <a:t>и</a:t>
            </a:r>
            <a:r>
              <a:rPr sz="1400" dirty="0">
                <a:latin typeface="Arial" pitchFamily="34" charset="0"/>
                <a:cs typeface="Arial" pitchFamily="34" charset="0"/>
              </a:rPr>
              <a:t>нанс</a:t>
            </a:r>
            <a:r>
              <a:rPr sz="1400" spc="6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вом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г</a:t>
            </a:r>
            <a:r>
              <a:rPr sz="1400" spc="6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ду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з</a:t>
            </a:r>
            <a:r>
              <a:rPr sz="1400" dirty="0">
                <a:latin typeface="Arial" pitchFamily="34" charset="0"/>
                <a:cs typeface="Arial" pitchFamily="34" charset="0"/>
              </a:rPr>
              <a:t>а счет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с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р</a:t>
            </a:r>
            <a:r>
              <a:rPr sz="1400" dirty="0">
                <a:latin typeface="Arial" pitchFamily="34" charset="0"/>
                <a:cs typeface="Arial" pitchFamily="34" charset="0"/>
              </a:rPr>
              <a:t>едств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 </a:t>
            </a:r>
            <a:endParaRPr lang="ru-RU" sz="1400" spc="-6" dirty="0" smtClean="0">
              <a:latin typeface="Arial" pitchFamily="34" charset="0"/>
              <a:cs typeface="Arial" pitchFamily="34" charset="0"/>
            </a:endParaRPr>
          </a:p>
          <a:p>
            <a:pPr marL="14488" marR="14488" algn="just">
              <a:lnSpc>
                <a:spcPts val="1723"/>
              </a:lnSpc>
            </a:pPr>
            <a:r>
              <a:rPr sz="14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sz="1400" spc="6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от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в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етст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в</a:t>
            </a:r>
            <a:r>
              <a:rPr sz="1400" spc="-23" dirty="0" smtClean="0">
                <a:latin typeface="Arial" pitchFamily="34" charset="0"/>
                <a:cs typeface="Arial" pitchFamily="34" charset="0"/>
              </a:rPr>
              <a:t>у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ю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щих </a:t>
            </a:r>
            <a:r>
              <a:rPr sz="1400" dirty="0">
                <a:latin typeface="Arial" pitchFamily="34" charset="0"/>
                <a:cs typeface="Arial" pitchFamily="34" charset="0"/>
              </a:rPr>
              <a:t>б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ю</a:t>
            </a:r>
            <a:r>
              <a:rPr sz="1400" dirty="0">
                <a:latin typeface="Arial" pitchFamily="34" charset="0"/>
                <a:cs typeface="Arial" pitchFamily="34" charset="0"/>
              </a:rPr>
              <a:t>джет</a:t>
            </a:r>
            <a:r>
              <a:rPr sz="1400" spc="6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в.</a:t>
            </a:r>
          </a:p>
          <a:p>
            <a:pPr>
              <a:lnSpc>
                <a:spcPts val="1597"/>
              </a:lnSpc>
              <a:spcBef>
                <a:spcPts val="103"/>
              </a:spcBef>
            </a:pPr>
            <a:endParaRPr sz="1400" dirty="0">
              <a:latin typeface="Arial" pitchFamily="34" charset="0"/>
              <a:cs typeface="Arial" pitchFamily="34" charset="0"/>
            </a:endParaRPr>
          </a:p>
          <a:p>
            <a:pPr marL="14488" marR="5640241" algn="just"/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1400" b="1" spc="-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нцип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1400" b="1" spc="17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400" b="1" spc="-17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spc="-34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мир</a:t>
            </a:r>
            <a:r>
              <a:rPr sz="1400" b="1" spc="-4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ван</a:t>
            </a:r>
            <a:r>
              <a:rPr sz="14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1400" b="1" spc="-2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1400" b="1" spc="-29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1400" b="1" spc="-5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1400" b="1" spc="-34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1400" b="1" spc="-4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1400" b="1" spc="-4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1400" b="1" spc="-10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1400" b="1" spc="-4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1400" b="1" spc="17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1400" b="1" spc="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10803" marR="8534250" indent="-197039" algn="just">
              <a:buFont typeface="Arial"/>
              <a:buChar char="•"/>
              <a:tabLst>
                <a:tab pos="210803" algn="l"/>
              </a:tabLst>
            </a:pPr>
            <a:r>
              <a:rPr sz="1400" dirty="0">
                <a:latin typeface="Arial" pitchFamily="34" charset="0"/>
                <a:cs typeface="Arial" pitchFamily="34" charset="0"/>
              </a:rPr>
              <a:t>по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ра</a:t>
            </a:r>
            <a:r>
              <a:rPr sz="1400" spc="-34" dirty="0">
                <a:latin typeface="Arial" pitchFamily="34" charset="0"/>
                <a:cs typeface="Arial" pitchFamily="34" charset="0"/>
              </a:rPr>
              <a:t>з</a:t>
            </a:r>
            <a:r>
              <a:rPr sz="1400" dirty="0">
                <a:latin typeface="Arial" pitchFamily="34" charset="0"/>
                <a:cs typeface="Arial" pitchFamily="34" charset="0"/>
              </a:rPr>
              <a:t>делам;</a:t>
            </a:r>
          </a:p>
          <a:p>
            <a:pPr marL="210803" marR="8314755" indent="-197039" algn="just">
              <a:buFont typeface="Arial"/>
              <a:buChar char="•"/>
              <a:tabLst>
                <a:tab pos="210803" algn="l"/>
              </a:tabLst>
            </a:pPr>
            <a:r>
              <a:rPr sz="1400" dirty="0">
                <a:latin typeface="Arial" pitchFamily="34" charset="0"/>
                <a:cs typeface="Arial" pitchFamily="34" charset="0"/>
              </a:rPr>
              <a:t>по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17" dirty="0">
                <a:latin typeface="Arial" pitchFamily="34" charset="0"/>
                <a:cs typeface="Arial" pitchFamily="34" charset="0"/>
              </a:rPr>
              <a:t>в</a:t>
            </a:r>
            <a:r>
              <a:rPr sz="1400" spc="-29" dirty="0">
                <a:latin typeface="Arial" pitchFamily="34" charset="0"/>
                <a:cs typeface="Arial" pitchFamily="34" charset="0"/>
              </a:rPr>
              <a:t>е</a:t>
            </a:r>
            <a:r>
              <a:rPr sz="1400" dirty="0">
                <a:latin typeface="Arial" pitchFamily="34" charset="0"/>
                <a:cs typeface="Arial" pitchFamily="34" charset="0"/>
              </a:rPr>
              <a:t>д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о</a:t>
            </a:r>
            <a:r>
              <a:rPr sz="1400" dirty="0">
                <a:latin typeface="Arial" pitchFamily="34" charset="0"/>
                <a:cs typeface="Arial" pitchFamily="34" charset="0"/>
              </a:rPr>
              <a:t>мст</a:t>
            </a:r>
            <a:r>
              <a:rPr sz="1400" spc="-34" dirty="0">
                <a:latin typeface="Arial" pitchFamily="34" charset="0"/>
                <a:cs typeface="Arial" pitchFamily="34" charset="0"/>
              </a:rPr>
              <a:t>в</a:t>
            </a:r>
            <a:r>
              <a:rPr sz="1400" dirty="0">
                <a:latin typeface="Arial" pitchFamily="34" charset="0"/>
                <a:cs typeface="Arial" pitchFamily="34" charset="0"/>
              </a:rPr>
              <a:t>ам;</a:t>
            </a:r>
          </a:p>
          <a:p>
            <a:pPr marL="195590" marR="4994069" indent="-195590" algn="just" defTabSz="657101">
              <a:buFont typeface="Arial"/>
              <a:buChar char="•"/>
              <a:tabLst>
                <a:tab pos="210803" algn="l"/>
              </a:tabLst>
            </a:pPr>
            <a:r>
              <a:rPr sz="1400" dirty="0">
                <a:latin typeface="Arial" pitchFamily="34" charset="0"/>
                <a:cs typeface="Arial" pitchFamily="34" charset="0"/>
              </a:rPr>
              <a:t>по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 </a:t>
            </a:r>
            <a:r>
              <a:rPr sz="1400" spc="-40" dirty="0">
                <a:latin typeface="Arial" pitchFamily="34" charset="0"/>
                <a:cs typeface="Arial" pitchFamily="34" charset="0"/>
              </a:rPr>
              <a:t>г</a:t>
            </a:r>
            <a:r>
              <a:rPr sz="1400" spc="46" dirty="0">
                <a:latin typeface="Arial" pitchFamily="34" charset="0"/>
                <a:cs typeface="Arial" pitchFamily="34" charset="0"/>
              </a:rPr>
              <a:t>о</a:t>
            </a:r>
            <a:r>
              <a:rPr sz="1400" spc="-29" dirty="0">
                <a:latin typeface="Arial" pitchFamily="34" charset="0"/>
                <a:cs typeface="Arial" pitchFamily="34" charset="0"/>
              </a:rPr>
              <a:t>с</a:t>
            </a:r>
            <a:r>
              <a:rPr sz="1400" spc="-120" dirty="0">
                <a:latin typeface="Arial" pitchFamily="34" charset="0"/>
                <a:cs typeface="Arial" pitchFamily="34" charset="0"/>
              </a:rPr>
              <a:t>у</a:t>
            </a:r>
            <a:r>
              <a:rPr sz="1400" dirty="0">
                <a:latin typeface="Arial" pitchFamily="34" charset="0"/>
                <a:cs typeface="Arial" pitchFamily="34" charset="0"/>
              </a:rPr>
              <a:t>да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р</a:t>
            </a:r>
            <a:r>
              <a:rPr sz="1400" dirty="0">
                <a:latin typeface="Arial" pitchFamily="34" charset="0"/>
                <a:cs typeface="Arial" pitchFamily="34" charset="0"/>
              </a:rPr>
              <a:t>ст</a:t>
            </a:r>
            <a:r>
              <a:rPr sz="1400" spc="-23" dirty="0">
                <a:latin typeface="Arial" pitchFamily="34" charset="0"/>
                <a:cs typeface="Arial" pitchFamily="34" charset="0"/>
              </a:rPr>
              <a:t>в</a:t>
            </a:r>
            <a:r>
              <a:rPr sz="1400" dirty="0">
                <a:latin typeface="Arial" pitchFamily="34" charset="0"/>
                <a:cs typeface="Arial" pitchFamily="34" charset="0"/>
              </a:rPr>
              <a:t>енным</a:t>
            </a:r>
            <a:r>
              <a:rPr sz="1400" spc="-6" dirty="0">
                <a:latin typeface="Arial" pitchFamily="34" charset="0"/>
                <a:cs typeface="Arial" pitchFamily="34" charset="0"/>
              </a:rPr>
              <a:t> </a:t>
            </a:r>
            <a:r>
              <a:rPr sz="1400" dirty="0">
                <a:latin typeface="Arial" pitchFamily="34" charset="0"/>
                <a:cs typeface="Arial" pitchFamily="34" charset="0"/>
              </a:rPr>
              <a:t>прог</a:t>
            </a:r>
            <a:r>
              <a:rPr sz="1400" spc="6" dirty="0">
                <a:latin typeface="Arial" pitchFamily="34" charset="0"/>
                <a:cs typeface="Arial" pitchFamily="34" charset="0"/>
              </a:rPr>
              <a:t>р</a:t>
            </a:r>
            <a:r>
              <a:rPr sz="1400" dirty="0">
                <a:latin typeface="Arial" pitchFamily="34" charset="0"/>
                <a:cs typeface="Arial" pitchFamily="34" charset="0"/>
              </a:rPr>
              <a:t>ам</a:t>
            </a:r>
            <a:r>
              <a:rPr sz="1400" spc="-17" dirty="0">
                <a:latin typeface="Arial" pitchFamily="34" charset="0"/>
                <a:cs typeface="Arial" pitchFamily="34" charset="0"/>
              </a:rPr>
              <a:t>м</a:t>
            </a:r>
            <a:r>
              <a:rPr sz="1400" dirty="0">
                <a:latin typeface="Arial" pitchFamily="34" charset="0"/>
                <a:cs typeface="Arial" pitchFamily="34" charset="0"/>
              </a:rPr>
              <a:t>ам</a:t>
            </a:r>
            <a:r>
              <a:rPr sz="1400" spc="-34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Новгородской 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400" spc="-40" dirty="0" smtClean="0">
                <a:latin typeface="Arial" pitchFamily="34" charset="0"/>
                <a:cs typeface="Arial" pitchFamily="34" charset="0"/>
              </a:rPr>
              <a:t>б</a:t>
            </a:r>
            <a:r>
              <a:rPr sz="1400" spc="-6" dirty="0" smtClean="0">
                <a:latin typeface="Arial" pitchFamily="34" charset="0"/>
                <a:cs typeface="Arial" pitchFamily="34" charset="0"/>
              </a:rPr>
              <a:t>л</a:t>
            </a:r>
            <a:r>
              <a:rPr sz="1400" dirty="0" smtClean="0">
                <a:latin typeface="Arial" pitchFamily="34" charset="0"/>
                <a:cs typeface="Arial" pitchFamily="34" charset="0"/>
              </a:rPr>
              <a:t>аст</a:t>
            </a:r>
            <a:r>
              <a:rPr sz="1400" spc="6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1400" spc="6" dirty="0" smtClean="0">
              <a:latin typeface="Arial" pitchFamily="34" charset="0"/>
              <a:cs typeface="Arial" pitchFamily="34" charset="0"/>
            </a:endParaRPr>
          </a:p>
          <a:p>
            <a:pPr marL="195590" marR="4994069" indent="-195590" algn="just" defTabSz="657101">
              <a:buFont typeface="Arial"/>
              <a:buChar char="•"/>
              <a:tabLst>
                <a:tab pos="210803" algn="l"/>
              </a:tabLst>
            </a:pPr>
            <a:endParaRPr lang="ru-RU" sz="1400" spc="6" dirty="0" smtClean="0">
              <a:latin typeface="Arial" pitchFamily="34" charset="0"/>
              <a:cs typeface="Arial" pitchFamily="34" charset="0"/>
            </a:endParaRPr>
          </a:p>
          <a:p>
            <a:pPr marL="1790700"/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Разделы</a:t>
            </a:r>
            <a:r>
              <a:rPr b="1" spc="-29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b="1" spc="6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сси</a:t>
            </a:r>
            <a:r>
              <a:rPr b="1" spc="-29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икации</a:t>
            </a:r>
            <a:r>
              <a:rPr b="1" spc="-17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b="1" spc="6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сх</a:t>
            </a:r>
            <a:r>
              <a:rPr b="1" spc="6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b="1" spc="-1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ов</a:t>
            </a:r>
            <a:r>
              <a:rPr b="1" spc="-5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b="1" spc="6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b="1" spc="-1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же</a:t>
            </a:r>
            <a:r>
              <a:rPr b="1" spc="-17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ов</a:t>
            </a:r>
            <a:endParaRPr dirty="0">
              <a:solidFill>
                <a:srgbClr val="F9A5A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 l="10568" t="45741" r="10647" b="13249"/>
          <a:stretch>
            <a:fillRect/>
          </a:stretch>
        </p:blipFill>
        <p:spPr bwMode="auto">
          <a:xfrm>
            <a:off x="177898" y="3886200"/>
            <a:ext cx="8718452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18997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Из какого бюджета происходит финансирование?</a:t>
            </a:r>
            <a:endParaRPr lang="ru-RU" sz="1050" cap="all" spc="4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28600" y="1495425"/>
          <a:ext cx="8734425" cy="546800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18135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239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800100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904875"/>
                <a:gridCol w="1066800"/>
                <a:gridCol w="952500"/>
              </a:tblGrid>
              <a:tr h="29450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Расходное полномочие</a:t>
                      </a:r>
                    </a:p>
                    <a:p>
                      <a:pPr algn="ctr"/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Финансирование (БЮДЖЕТ)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Внебюджетные фонды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08013">
                <a:tc v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федеральный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областной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местный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пенсионный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обязательного медицинского страхования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социального страхования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Национальная оборона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72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Национальная экономика, </a:t>
                      </a:r>
                      <a:r>
                        <a:rPr lang="ru-RU" sz="11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Топливно-энергетический комплекс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Исследование и использование космоса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372543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Воспроизводство минерально-сырьевой базы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27626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Сельское хозяйство и рыболовство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20875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Водное 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281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Лесное 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3205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Транспорт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Дорожное хозяйство (дорожные фонды)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Связь и информатика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Жилищно-коммунальное 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Охрана окружающей среды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Культура, кинематография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Здравоохранение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44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Физическая культура и спорт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Средства массовой информации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Wingdings"/>
                        </a:rPr>
                        <a:t>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09472" y="5592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Доходы – Расходы = Дефицит (Профицит)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object 4"/>
          <p:cNvSpPr/>
          <p:nvPr/>
        </p:nvSpPr>
        <p:spPr>
          <a:xfrm>
            <a:off x="707074" y="1535899"/>
            <a:ext cx="1226502" cy="2588426"/>
          </a:xfrm>
          <a:prstGeom prst="rect">
            <a:avLst/>
          </a:prstGeom>
          <a:blipFill>
            <a:blip r:embed="rId3" cstate="print">
              <a:grayscl/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9" name="object 3"/>
          <p:cNvSpPr/>
          <p:nvPr/>
        </p:nvSpPr>
        <p:spPr>
          <a:xfrm>
            <a:off x="2323557" y="1315354"/>
            <a:ext cx="1476918" cy="3170921"/>
          </a:xfrm>
          <a:prstGeom prst="rect">
            <a:avLst/>
          </a:prstGeom>
          <a:blipFill>
            <a:blip r:embed="rId4" cstate="print">
              <a:grayscl/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1" name="object 6"/>
          <p:cNvSpPr/>
          <p:nvPr/>
        </p:nvSpPr>
        <p:spPr>
          <a:xfrm>
            <a:off x="5467350" y="1309167"/>
            <a:ext cx="1514475" cy="3177108"/>
          </a:xfrm>
          <a:prstGeom prst="rect">
            <a:avLst/>
          </a:prstGeom>
          <a:blipFill>
            <a:blip r:embed="rId3" cstate="print">
              <a:grayscl/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2" name="object 5"/>
          <p:cNvSpPr/>
          <p:nvPr/>
        </p:nvSpPr>
        <p:spPr>
          <a:xfrm>
            <a:off x="7371460" y="1540856"/>
            <a:ext cx="1210565" cy="2526320"/>
          </a:xfrm>
          <a:prstGeom prst="rect">
            <a:avLst/>
          </a:prstGeom>
          <a:blipFill>
            <a:blip r:embed="rId4" cstate="print">
              <a:grayscl/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3" name="object 9"/>
          <p:cNvSpPr txBox="1"/>
          <p:nvPr/>
        </p:nvSpPr>
        <p:spPr>
          <a:xfrm>
            <a:off x="772837" y="4123205"/>
            <a:ext cx="1039636" cy="315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spc="-4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8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2000" b="1" spc="-6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endParaRPr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9"/>
          <p:cNvSpPr txBox="1"/>
          <p:nvPr/>
        </p:nvSpPr>
        <p:spPr>
          <a:xfrm>
            <a:off x="5706787" y="4380380"/>
            <a:ext cx="1039636" cy="315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spc="-46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8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2000" b="1" spc="-6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endParaRPr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bject 16"/>
          <p:cNvSpPr txBox="1"/>
          <p:nvPr/>
        </p:nvSpPr>
        <p:spPr>
          <a:xfrm>
            <a:off x="2466258" y="4354853"/>
            <a:ext cx="1151768" cy="315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000" b="1" spc="-2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000" b="1" spc="-8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2000" b="1" spc="-6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endParaRPr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00208" y="3954803"/>
            <a:ext cx="1151768" cy="315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000" b="1" spc="-2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000" b="1" spc="-8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sz="2000" b="1" spc="-63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000" b="1" spc="-1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endParaRPr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10"/>
          <p:cNvSpPr/>
          <p:nvPr/>
        </p:nvSpPr>
        <p:spPr>
          <a:xfrm flipV="1">
            <a:off x="231792" y="4766361"/>
            <a:ext cx="4247061" cy="45719"/>
          </a:xfrm>
          <a:custGeom>
            <a:avLst/>
            <a:gdLst/>
            <a:ahLst/>
            <a:cxnLst/>
            <a:rect l="l" t="t" r="r" b="b"/>
            <a:pathLst>
              <a:path w="3631691">
                <a:moveTo>
                  <a:pt x="0" y="0"/>
                </a:moveTo>
                <a:lnTo>
                  <a:pt x="3631691" y="0"/>
                </a:lnTo>
              </a:path>
            </a:pathLst>
          </a:custGeom>
          <a:ln w="50038">
            <a:solidFill>
              <a:srgbClr val="F9A5A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0" name="object 12"/>
          <p:cNvSpPr/>
          <p:nvPr/>
        </p:nvSpPr>
        <p:spPr>
          <a:xfrm flipV="1">
            <a:off x="4773113" y="4765520"/>
            <a:ext cx="4247062" cy="45719"/>
          </a:xfrm>
          <a:custGeom>
            <a:avLst/>
            <a:gdLst/>
            <a:ahLst/>
            <a:cxnLst/>
            <a:rect l="l" t="t" r="r" b="b"/>
            <a:pathLst>
              <a:path w="3631692">
                <a:moveTo>
                  <a:pt x="0" y="0"/>
                </a:moveTo>
                <a:lnTo>
                  <a:pt x="3631692" y="0"/>
                </a:lnTo>
              </a:path>
            </a:pathLst>
          </a:custGeom>
          <a:ln w="48513">
            <a:solidFill>
              <a:srgbClr val="FEE9E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1" name="object 2"/>
          <p:cNvSpPr/>
          <p:nvPr/>
        </p:nvSpPr>
        <p:spPr>
          <a:xfrm>
            <a:off x="1362075" y="4868788"/>
            <a:ext cx="2047268" cy="827162"/>
          </a:xfrm>
          <a:custGeom>
            <a:avLst/>
            <a:gdLst/>
            <a:ahLst/>
            <a:cxnLst/>
            <a:rect l="l" t="t" r="r" b="b"/>
            <a:pathLst>
              <a:path w="1979676" h="1005839">
                <a:moveTo>
                  <a:pt x="1601597" y="0"/>
                </a:moveTo>
                <a:lnTo>
                  <a:pt x="378079" y="0"/>
                </a:lnTo>
                <a:lnTo>
                  <a:pt x="0" y="621664"/>
                </a:lnTo>
                <a:lnTo>
                  <a:pt x="989838" y="1005839"/>
                </a:lnTo>
                <a:lnTo>
                  <a:pt x="1979676" y="621664"/>
                </a:lnTo>
                <a:lnTo>
                  <a:pt x="1601597" y="0"/>
                </a:lnTo>
                <a:close/>
              </a:path>
            </a:pathLst>
          </a:custGeom>
          <a:solidFill>
            <a:srgbClr val="F9A5A1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2" name="object 13"/>
          <p:cNvSpPr txBox="1"/>
          <p:nvPr/>
        </p:nvSpPr>
        <p:spPr>
          <a:xfrm>
            <a:off x="381000" y="4978787"/>
            <a:ext cx="2602777" cy="4695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91588" marR="14488" algn="ctr"/>
            <a:r>
              <a:rPr sz="1100" b="1" spc="11" dirty="0">
                <a:latin typeface="Arial" pitchFamily="34" charset="0"/>
                <a:cs typeface="Arial" pitchFamily="34" charset="0"/>
              </a:rPr>
              <a:t>Де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фи</a:t>
            </a:r>
            <a:r>
              <a:rPr sz="1100" b="1" spc="-6" dirty="0">
                <a:latin typeface="Arial" pitchFamily="34" charset="0"/>
                <a:cs typeface="Arial" pitchFamily="34" charset="0"/>
              </a:rPr>
              <a:t>ц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ит (ра</a:t>
            </a:r>
            <a:r>
              <a:rPr sz="1100" b="1" spc="-40" dirty="0">
                <a:latin typeface="Arial" pitchFamily="34" charset="0"/>
                <a:cs typeface="Arial" pitchFamily="34" charset="0"/>
              </a:rPr>
              <a:t>с</a:t>
            </a:r>
            <a:r>
              <a:rPr sz="1100" b="1" spc="-74" dirty="0">
                <a:latin typeface="Arial" pitchFamily="34" charset="0"/>
                <a:cs typeface="Arial" pitchFamily="34" charset="0"/>
              </a:rPr>
              <a:t>х</a:t>
            </a:r>
            <a:r>
              <a:rPr sz="1100" b="1" spc="-63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7" dirty="0">
                <a:latin typeface="Arial" pitchFamily="34" charset="0"/>
                <a:cs typeface="Arial" pitchFamily="34" charset="0"/>
              </a:rPr>
              <a:t>ды</a:t>
            </a:r>
            <a:r>
              <a:rPr sz="1100" b="1" spc="17" dirty="0">
                <a:latin typeface="Arial" pitchFamily="34" charset="0"/>
                <a:cs typeface="Arial" pitchFamily="34" charset="0"/>
              </a:rPr>
              <a:t> </a:t>
            </a:r>
            <a:r>
              <a:rPr sz="1100" b="1" spc="-34" dirty="0">
                <a:latin typeface="Arial" pitchFamily="34" charset="0"/>
                <a:cs typeface="Arial" pitchFamily="34" charset="0"/>
              </a:rPr>
              <a:t>бо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л</a:t>
            </a:r>
            <a:r>
              <a:rPr sz="1100" b="1" dirty="0">
                <a:latin typeface="Arial" pitchFamily="34" charset="0"/>
                <a:cs typeface="Arial" pitchFamily="34" charset="0"/>
              </a:rPr>
              <a:t>ь</a:t>
            </a:r>
            <a:r>
              <a:rPr sz="1100" b="1" spc="-17" dirty="0">
                <a:latin typeface="Arial" pitchFamily="34" charset="0"/>
                <a:cs typeface="Arial" pitchFamily="34" charset="0"/>
              </a:rPr>
              <a:t>ше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 д</a:t>
            </a:r>
            <a:r>
              <a:rPr sz="1100" b="1" spc="-51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74" dirty="0">
                <a:latin typeface="Arial" pitchFamily="34" charset="0"/>
                <a:cs typeface="Arial" pitchFamily="34" charset="0"/>
              </a:rPr>
              <a:t>х</a:t>
            </a:r>
            <a:r>
              <a:rPr sz="1100" b="1" spc="-63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д</a:t>
            </a:r>
            <a:r>
              <a:rPr sz="1100" b="1" spc="-51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в)</a:t>
            </a:r>
            <a:endParaRPr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8917" y="5716353"/>
            <a:ext cx="4537384" cy="1017822"/>
          </a:xfrm>
          <a:custGeom>
            <a:avLst/>
            <a:gdLst/>
            <a:ahLst/>
            <a:cxnLst/>
            <a:rect l="l" t="t" r="r" b="b"/>
            <a:pathLst>
              <a:path w="4506468" h="1014983">
                <a:moveTo>
                  <a:pt x="0" y="1014984"/>
                </a:moveTo>
                <a:lnTo>
                  <a:pt x="4506468" y="1014984"/>
                </a:lnTo>
                <a:lnTo>
                  <a:pt x="4506468" y="0"/>
                </a:lnTo>
                <a:lnTo>
                  <a:pt x="0" y="0"/>
                </a:lnTo>
                <a:lnTo>
                  <a:pt x="0" y="1014984"/>
                </a:lnTo>
                <a:close/>
              </a:path>
            </a:pathLst>
          </a:custGeom>
          <a:solidFill>
            <a:srgbClr val="F9A5A1"/>
          </a:solidFill>
        </p:spPr>
        <p:txBody>
          <a:bodyPr wrap="square" lIns="0" tIns="0" rIns="0" bIns="0" rtlCol="0" anchor="ctr">
            <a:noAutofit/>
          </a:bodyPr>
          <a:lstStyle/>
          <a:p>
            <a:pPr algn="just"/>
            <a:r>
              <a:rPr lang="ru-RU" sz="1200" dirty="0">
                <a:latin typeface="Arial" pitchFamily="34" charset="0"/>
                <a:cs typeface="Arial" pitchFamily="34" charset="0"/>
              </a:rPr>
              <a:t>При превышении расходов над доходами принимается решение об источниках покрытия дефицита (например, использовать имеющиеся накопления, остатки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средств на счёте бюджета, взять в долг).</a:t>
            </a:r>
            <a:endParaRPr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bject 11"/>
          <p:cNvSpPr/>
          <p:nvPr/>
        </p:nvSpPr>
        <p:spPr>
          <a:xfrm>
            <a:off x="6095999" y="4874893"/>
            <a:ext cx="1753239" cy="811532"/>
          </a:xfrm>
          <a:custGeom>
            <a:avLst/>
            <a:gdLst/>
            <a:ahLst/>
            <a:cxnLst/>
            <a:rect l="l" t="t" r="r" b="b"/>
            <a:pathLst>
              <a:path w="2058924" h="1019555">
                <a:moveTo>
                  <a:pt x="1665731" y="0"/>
                </a:moveTo>
                <a:lnTo>
                  <a:pt x="393191" y="0"/>
                </a:lnTo>
                <a:lnTo>
                  <a:pt x="0" y="630173"/>
                </a:lnTo>
                <a:lnTo>
                  <a:pt x="1029461" y="1019555"/>
                </a:lnTo>
                <a:lnTo>
                  <a:pt x="2058924" y="630173"/>
                </a:lnTo>
                <a:lnTo>
                  <a:pt x="1665731" y="0"/>
                </a:lnTo>
                <a:close/>
              </a:path>
            </a:pathLst>
          </a:custGeom>
          <a:solidFill>
            <a:srgbClr val="FEE9E8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5" name="object 17"/>
          <p:cNvSpPr txBox="1"/>
          <p:nvPr/>
        </p:nvSpPr>
        <p:spPr>
          <a:xfrm>
            <a:off x="6133194" y="5038725"/>
            <a:ext cx="1727281" cy="547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 marR="14488" indent="-1449" algn="ctr">
              <a:lnSpc>
                <a:spcPct val="100099"/>
              </a:lnSpc>
            </a:pPr>
            <a:r>
              <a:rPr sz="1100" b="1" spc="-29" dirty="0">
                <a:latin typeface="Arial" pitchFamily="34" charset="0"/>
                <a:cs typeface="Arial" pitchFamily="34" charset="0"/>
              </a:rPr>
              <a:t>П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рофи</a:t>
            </a:r>
            <a:r>
              <a:rPr sz="1100" b="1" spc="-6" dirty="0">
                <a:latin typeface="Arial" pitchFamily="34" charset="0"/>
                <a:cs typeface="Arial" pitchFamily="34" charset="0"/>
              </a:rPr>
              <a:t>ц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ит</a:t>
            </a:r>
            <a:r>
              <a:rPr sz="1100" b="1" spc="-6" dirty="0">
                <a:latin typeface="Arial" pitchFamily="34" charset="0"/>
                <a:cs typeface="Arial" pitchFamily="34" charset="0"/>
              </a:rPr>
              <a:t> (</a:t>
            </a:r>
            <a:r>
              <a:rPr sz="1100" b="1" spc="-23" dirty="0">
                <a:latin typeface="Arial" pitchFamily="34" charset="0"/>
                <a:cs typeface="Arial" pitchFamily="34" charset="0"/>
              </a:rPr>
              <a:t>д</a:t>
            </a:r>
            <a:r>
              <a:rPr sz="1100" b="1" spc="-51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74" dirty="0">
                <a:latin typeface="Arial" pitchFamily="34" charset="0"/>
                <a:cs typeface="Arial" pitchFamily="34" charset="0"/>
              </a:rPr>
              <a:t>х</a:t>
            </a:r>
            <a:r>
              <a:rPr sz="1100" b="1" spc="-63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7" dirty="0">
                <a:latin typeface="Arial" pitchFamily="34" charset="0"/>
                <a:cs typeface="Arial" pitchFamily="34" charset="0"/>
              </a:rPr>
              <a:t>ды</a:t>
            </a:r>
            <a:r>
              <a:rPr sz="1100" b="1" spc="6" dirty="0">
                <a:latin typeface="Arial" pitchFamily="34" charset="0"/>
                <a:cs typeface="Arial" pitchFamily="34" charset="0"/>
              </a:rPr>
              <a:t> </a:t>
            </a:r>
            <a:r>
              <a:rPr sz="1100" b="1" spc="-34" dirty="0">
                <a:latin typeface="Arial" pitchFamily="34" charset="0"/>
                <a:cs typeface="Arial" pitchFamily="34" charset="0"/>
              </a:rPr>
              <a:t>бо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л</a:t>
            </a:r>
            <a:r>
              <a:rPr sz="1100" b="1" dirty="0">
                <a:latin typeface="Arial" pitchFamily="34" charset="0"/>
                <a:cs typeface="Arial" pitchFamily="34" charset="0"/>
              </a:rPr>
              <a:t>ь</a:t>
            </a:r>
            <a:r>
              <a:rPr sz="1100" b="1" spc="-17" dirty="0">
                <a:latin typeface="Arial" pitchFamily="34" charset="0"/>
                <a:cs typeface="Arial" pitchFamily="34" charset="0"/>
              </a:rPr>
              <a:t>ше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 р</a:t>
            </a:r>
            <a:r>
              <a:rPr sz="1100" b="1" spc="-6" dirty="0">
                <a:latin typeface="Arial" pitchFamily="34" charset="0"/>
                <a:cs typeface="Arial" pitchFamily="34" charset="0"/>
              </a:rPr>
              <a:t>а</a:t>
            </a:r>
            <a:r>
              <a:rPr sz="1100" b="1" spc="-40" dirty="0">
                <a:latin typeface="Arial" pitchFamily="34" charset="0"/>
                <a:cs typeface="Arial" pitchFamily="34" charset="0"/>
              </a:rPr>
              <a:t>с</a:t>
            </a:r>
            <a:r>
              <a:rPr sz="1100" b="1" spc="-74" dirty="0">
                <a:latin typeface="Arial" pitchFamily="34" charset="0"/>
                <a:cs typeface="Arial" pitchFamily="34" charset="0"/>
              </a:rPr>
              <a:t>х</a:t>
            </a:r>
            <a:r>
              <a:rPr sz="1100" b="1" spc="-63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д</a:t>
            </a:r>
            <a:r>
              <a:rPr sz="1100" b="1" spc="-51" dirty="0">
                <a:latin typeface="Arial" pitchFamily="34" charset="0"/>
                <a:cs typeface="Arial" pitchFamily="34" charset="0"/>
              </a:rPr>
              <a:t>о</a:t>
            </a:r>
            <a:r>
              <a:rPr sz="1100" b="1" spc="-11" dirty="0">
                <a:latin typeface="Arial" pitchFamily="34" charset="0"/>
                <a:cs typeface="Arial" pitchFamily="34" charset="0"/>
              </a:rPr>
              <a:t>в)</a:t>
            </a:r>
            <a:endParaRPr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19"/>
          <p:cNvSpPr/>
          <p:nvPr/>
        </p:nvSpPr>
        <p:spPr>
          <a:xfrm>
            <a:off x="4973721" y="5725879"/>
            <a:ext cx="4055979" cy="1008296"/>
          </a:xfrm>
          <a:custGeom>
            <a:avLst/>
            <a:gdLst/>
            <a:ahLst/>
            <a:cxnLst/>
            <a:rect l="l" t="t" r="r" b="b"/>
            <a:pathLst>
              <a:path w="3997452" h="1014983">
                <a:moveTo>
                  <a:pt x="0" y="1014984"/>
                </a:moveTo>
                <a:lnTo>
                  <a:pt x="3997452" y="1014984"/>
                </a:lnTo>
                <a:lnTo>
                  <a:pt x="3997452" y="0"/>
                </a:lnTo>
                <a:lnTo>
                  <a:pt x="0" y="0"/>
                </a:lnTo>
                <a:lnTo>
                  <a:pt x="0" y="1014984"/>
                </a:lnTo>
                <a:close/>
              </a:path>
            </a:pathLst>
          </a:custGeom>
          <a:solidFill>
            <a:srgbClr val="FEE9E8"/>
          </a:solidFill>
        </p:spPr>
        <p:txBody>
          <a:bodyPr wrap="square" lIns="0" tIns="0" rIns="0" bIns="0" rtlCol="0" anchor="ctr">
            <a:noAutofit/>
          </a:bodyPr>
          <a:lstStyle/>
          <a:p>
            <a:pPr algn="just"/>
            <a:r>
              <a:rPr lang="ru-RU" sz="1200" dirty="0">
                <a:latin typeface="Arial" pitchFamily="34" charset="0"/>
                <a:cs typeface="Arial" pitchFamily="34" charset="0"/>
              </a:rPr>
              <a:t>При превышении доходов над расходами принимается решение, как их использовать (например, накапливать резервы, остатки средств на счёте бюджета, погашать долг).</a:t>
            </a:r>
            <a:endParaRPr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18997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Дефицит и профицит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2027" t="14054" r="12162" b="12973"/>
          <a:stretch>
            <a:fillRect/>
          </a:stretch>
        </p:blipFill>
        <p:spPr bwMode="auto">
          <a:xfrm>
            <a:off x="312302" y="1466849"/>
            <a:ext cx="8612623" cy="484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18997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Основные показатели социально-экономического развития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90116" y="1345357"/>
          <a:ext cx="3168352" cy="1548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114300" y="2783421"/>
          <a:ext cx="3023952" cy="1626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148778" y="4249316"/>
          <a:ext cx="3280221" cy="1618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163590" y="1461356"/>
          <a:ext cx="3218160" cy="1967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269506" y="3058851"/>
          <a:ext cx="3064619" cy="2208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064111" y="5309827"/>
          <a:ext cx="3438276" cy="1748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6305550" y="1276350"/>
          <a:ext cx="2838449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6162675" y="3989833"/>
          <a:ext cx="2981325" cy="3134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0" y="5803751"/>
          <a:ext cx="3744416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17" name="Picture 22" descr="https://www.funnelboostmedia.net/wp-content/uploads/2012/11/which-direction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39135" y="3063974"/>
            <a:ext cx="1092615" cy="819461"/>
          </a:xfrm>
          <a:prstGeom prst="rect">
            <a:avLst/>
          </a:prstGeom>
          <a:noFill/>
        </p:spPr>
      </p:pic>
      <p:pic>
        <p:nvPicPr>
          <p:cNvPr id="20" name="Picture 18" descr="https://infinica.ru/wp-content/uploads/2017/05/Mozhet-li-IP-torgovat-produktami2-1024x61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96381" y="4048125"/>
            <a:ext cx="1165648" cy="698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144702" y="54592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Административно-территориальное деление Новгородской области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7156"/>
            <a:ext cx="5668457" cy="37354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2875" y="5767685"/>
            <a:ext cx="510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Административный центр – город Великий Новгород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221 868 жителей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577710" y="1381130"/>
          <a:ext cx="3451990" cy="5292049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473664"/>
                <a:gridCol w="1094722"/>
                <a:gridCol w="883604"/>
              </a:tblGrid>
              <a:tr h="5264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Муниципальные районы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поселений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жителей, человек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Батецкий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5 522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Боровичский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65 886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Валдайский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24 168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Волотовский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4 993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Демянский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11 127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Крестецкий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12 286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Любытинский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8 925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Маловишерский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15 653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Маревский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4 311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Мошенской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6 517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Новгородский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61 980</a:t>
                      </a:r>
                      <a:endParaRPr lang="ru-RU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381" marR="673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Окуловский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22 476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Парфинский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13 319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Пестовский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20 934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Поддорский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4 172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Солецкий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14 085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Старорусский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44 270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Хвойнинский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14 950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Холмский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5 483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Чудовский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21 221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Шимский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11 546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218997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Основные задачи бюджетной и налоговой политики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3917" t="7692" r="12867" b="10324"/>
          <a:stretch>
            <a:fillRect/>
          </a:stretch>
        </p:blipFill>
        <p:spPr bwMode="auto">
          <a:xfrm>
            <a:off x="336479" y="1484478"/>
            <a:ext cx="8531296" cy="537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Основные параметры консолидированного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бюджета Новгородской области, млрд.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8150" y="1651445"/>
          <a:ext cx="8458200" cy="426507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009775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516764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522877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37059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409700">
                  <a:extLst>
                    <a:ext uri="{9D8B030D-6E8A-4147-A177-3AD203B41FA5}">
                      <a16:colId xmlns="" xmlns:a16="http://schemas.microsoft.com/office/drawing/2014/main" val="7587615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%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467576">
                <a:tc v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запланировано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плану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2017 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514743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25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ды, </a:t>
                      </a:r>
                      <a:r>
                        <a:rPr sz="1400" spc="-5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34,96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37,55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37,60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100,1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107,5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из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ни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овые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нен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овые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5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ды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26,63</a:t>
                      </a:r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28,06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28,46</a:t>
                      </a:r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101,4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106,9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Без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мездные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ения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8,33</a:t>
                      </a:r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9,49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9,14</a:t>
                      </a:r>
                      <a:endParaRPr lang="ru-RU"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109,7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96,3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II.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се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34,99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38,44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37,00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96,2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105,7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III.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25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-), пр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(+)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-0,03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-0,89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+0,60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r>
                        <a:rPr sz="1400" spc="-5" dirty="0" smtClean="0"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Ис</a:t>
                      </a:r>
                      <a:r>
                        <a:rPr sz="1400" spc="-6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чни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инанс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ания д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та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0,03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0,89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-0,60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Основные показатели областного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бюджета, млрд.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8150" y="1651445"/>
          <a:ext cx="8458200" cy="426507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009775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516764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522877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37059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409700">
                  <a:extLst>
                    <a:ext uri="{9D8B030D-6E8A-4147-A177-3AD203B41FA5}">
                      <a16:colId xmlns="" xmlns:a16="http://schemas.microsoft.com/office/drawing/2014/main" val="7587615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%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467576">
                <a:tc v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запланировано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исполнено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плану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2017 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514743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25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ды, </a:t>
                      </a:r>
                      <a:r>
                        <a:rPr sz="1400" spc="-5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29,44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31,33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31,40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100,2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106,6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из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ни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овые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нен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овые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5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ды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21,11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21,86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22,15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101,3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104,9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Без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мездные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ения</a:t>
                      </a:r>
                      <a:endParaRPr sz="14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8,33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9,47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9,25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97,7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111,0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II.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sz="1400" spc="-2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sz="1400" spc="-55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се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29,32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31,60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30,92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97,8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105,4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 pitchFamily="34" charset="0"/>
                          <a:cs typeface="Arial" pitchFamily="34" charset="0"/>
                        </a:rPr>
                        <a:t>III.</a:t>
                      </a:r>
                      <a:r>
                        <a:rPr sz="1400" spc="-3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25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35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-), пр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(+)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+0,12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-0,27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+0,48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pPr marL="0" marR="577215" indent="0" algn="l">
                        <a:lnSpc>
                          <a:spcPct val="100000"/>
                        </a:lnSpc>
                      </a:pPr>
                      <a:r>
                        <a:rPr sz="1400" spc="-5" dirty="0" smtClean="0"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sz="1400" spc="-2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Ис</a:t>
                      </a:r>
                      <a:r>
                        <a:rPr sz="1400" spc="-6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sz="1400" spc="-4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чни</a:t>
                      </a:r>
                      <a:r>
                        <a:rPr sz="1400" spc="1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4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инанс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400" spc="-15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ания д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sz="1400" spc="-40" dirty="0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-10" dirty="0" smtClean="0"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sz="1400" spc="5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sz="1400" spc="0" dirty="0" smtClean="0">
                          <a:latin typeface="Arial" pitchFamily="34" charset="0"/>
                          <a:cs typeface="Arial" pitchFamily="34" charset="0"/>
                        </a:rPr>
                        <a:t>та</a:t>
                      </a:r>
                      <a:endParaRPr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-0,12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0,27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-0,48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Реализация основных направлений бюджетной политики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75556" y="1736812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Обеспечение сбалансированности областного бюджета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419872" y="1736812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Плановый дефицит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266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млн.рублей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120172" y="1736812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Фактический профицит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479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млн.рублей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75556" y="2456892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Получение необходимого объема доходов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3419872" y="2456892"/>
            <a:ext cx="5472608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План собственных доходов выполнен на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101,3%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2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575556" y="3176972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Реализация указов Президента Российской Федерации от 07.05.2012, 07.05.2018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3419872" y="3212976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Направлено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2,0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млрд.рублей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6120172" y="3212976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Целевые показатели выполняются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AutoShape 2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575556" y="3897052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Сохранение социальной направленности бюджета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3419872" y="3897052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На предоставление мер социальной поддержки направлено </a:t>
            </a:r>
            <a:r>
              <a:rPr lang="ru-RU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4,7 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млрд. рублей 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3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6120172" y="3897052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Доля расходов на социально-культурную сферу </a:t>
            </a:r>
            <a:r>
              <a:rPr lang="ru-RU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56,8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utoShape 2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575556" y="4581128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Обеспечение открытости и прозрачности бюджетного процесса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3"/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3419872" y="4581128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Работает портал «Открытый бюджет Новгородской области»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3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6120172" y="4581128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Высокий уровень открытости бюджетных данных по результатам рейтинга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AutoShape 2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585081" y="5309009"/>
            <a:ext cx="2844316" cy="648072"/>
          </a:xfrm>
          <a:prstGeom prst="homePlate">
            <a:avLst>
              <a:gd name="adj" fmla="val 28965"/>
            </a:avLst>
          </a:prstGeom>
          <a:solidFill>
            <a:srgbClr val="F9A5A1"/>
          </a:solidFill>
          <a:ln w="9525" algn="ctr">
            <a:noFill/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400" dirty="0" smtClean="0">
                <a:latin typeface="Arial" pitchFamily="34" charset="0"/>
                <a:cs typeface="Arial" pitchFamily="34" charset="0"/>
              </a:rPr>
              <a:t>Эффективное управление госдолгом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3425205" y="5309009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Объем государственного долга Новгородской области сократился  на </a:t>
            </a:r>
            <a:r>
              <a:rPr lang="ru-RU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135,9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млн. руб.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6184751" y="5299484"/>
            <a:ext cx="2736304" cy="648072"/>
          </a:xfrm>
          <a:prstGeom prst="chevron">
            <a:avLst>
              <a:gd name="adj" fmla="val 28673"/>
            </a:avLst>
          </a:prstGeom>
          <a:solidFill>
            <a:srgbClr val="FEE9E8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89999" rIns="0" bIns="89999" anchor="ctr"/>
          <a:lstStyle/>
          <a:p>
            <a:pPr algn="ctr" eaLnBrk="0" hangingPunct="0"/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Долговая нагрузка областного бюджета снизилась на </a:t>
            </a:r>
            <a:r>
              <a:rPr lang="ru-RU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4,1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Доходы областного бюджета, млн.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76225" y="1578007"/>
          <a:ext cx="8667750" cy="527999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059567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985859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554341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560606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62752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444625">
                  <a:extLst>
                    <a:ext uri="{9D8B030D-6E8A-4147-A177-3AD203B41FA5}">
                      <a16:colId xmlns="" xmlns:a16="http://schemas.microsoft.com/office/drawing/2014/main" val="758761597"/>
                    </a:ext>
                  </a:extLst>
                </a:gridCol>
              </a:tblGrid>
              <a:tr h="2203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cap="all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u="none" strike="noStrike" cap="all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Доходы</a:t>
                      </a:r>
                      <a:endParaRPr lang="ru-RU" sz="1200" b="0" i="0" u="none" strike="noStrike" cap="all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2017г.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2018г.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2018г. в %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306632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факту 2017г.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38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 на прибыль организаций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5 688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6 593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6 597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116,0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8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 на доходы физических лиц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523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6 753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6 872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101,8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30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Акцизы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2 977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2 665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2 812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675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Налог, взимаемый в связи с применением упрощенной системы налогообложения 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945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533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547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38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 на имущество организаций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3 458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3 744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3 745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108,3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30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Транспортный налог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743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775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749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61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Прочие налоговые доходы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164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163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0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Налоговые доходы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20 490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21 227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21 485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Неналоговые доходы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621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639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668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107,6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8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Налоговые и неналоговые доходы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21 111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21 866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22 153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101,3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Безвозмездные поступления </a:t>
                      </a: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8 330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9 471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9 250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0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ДОХОДЫ ВСЕГО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29 441</a:t>
                      </a:r>
                      <a:endParaRPr lang="ru-RU" sz="1200" b="1" i="0" u="none" strike="noStrike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31 337</a:t>
                      </a:r>
                      <a:endParaRPr lang="ru-RU" sz="1200" b="1" i="0" u="none" strike="noStrike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31 403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106,6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Безвозмездные поступления, млн.рублей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66700" y="1511334"/>
          <a:ext cx="8667750" cy="4878644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059567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985859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554341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560606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62752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444625">
                  <a:extLst>
                    <a:ext uri="{9D8B030D-6E8A-4147-A177-3AD203B41FA5}">
                      <a16:colId xmlns="" xmlns:a16="http://schemas.microsoft.com/office/drawing/2014/main" val="758761597"/>
                    </a:ext>
                  </a:extLst>
                </a:gridCol>
              </a:tblGrid>
              <a:tr h="22414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Безвозмездные</a:t>
                      </a:r>
                      <a:r>
                        <a:rPr lang="ru-RU" sz="120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поступления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2017г.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2018г.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2018г. в %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260311">
                <a:tc vMerge="1"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 Narrow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факту 2017г.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554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 Поступления из федерального бюджета в том числе: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8 316,0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9 366,3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9 129,8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24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2 844,6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2883,8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2 883,8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71966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из них: дотация на выравнивание бюджетной обеспеченности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1 238,3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1307,1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1 307,1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5731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2 070,9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1504,3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1 364,6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90,7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65,9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324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1 575,1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1 651,2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1 565,3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94,8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Иные межбюджетные трансферты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1 825,4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3 327,0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3 316,1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181,7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55449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 Поступления от 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Фонда содействия реформированию ЖКХ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7,4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8931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III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 Прочие поступления (возвраты)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6,9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119,9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1737,7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31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8 330,3</a:t>
                      </a:r>
                      <a:endParaRPr lang="ru-RU" sz="120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9 471,5</a:t>
                      </a:r>
                      <a:endParaRPr lang="ru-RU" sz="1200" b="1" i="0" u="none" strike="noStrike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9 249,7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0784" marR="30784" marT="32645" marB="32645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Динамика доходов областного бюджета, млн.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52425" y="1419225"/>
          <a:ext cx="8267699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247900" y="464009"/>
            <a:ext cx="5581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Налоговые и неналоговые доходы областного бюджета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457325"/>
          <a:ext cx="4572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5338286"/>
            <a:ext cx="4284476" cy="738664"/>
          </a:xfrm>
          <a:prstGeom prst="rect">
            <a:avLst/>
          </a:prstGeom>
          <a:solidFill>
            <a:schemeClr val="bg1"/>
          </a:solidFill>
          <a:ln cap="flat">
            <a:noFill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Динамика поступлений по налоговым и неналоговым доходам областного бюджета с 2016 года (млн.рублей)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9524" y="1515269"/>
            <a:ext cx="4284476" cy="954107"/>
          </a:xfrm>
          <a:prstGeom prst="rect">
            <a:avLst/>
          </a:prstGeom>
          <a:solidFill>
            <a:schemeClr val="bg1"/>
          </a:solidFill>
          <a:ln cap="flat">
            <a:solidFill>
              <a:schemeClr val="bg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Структура налоговых и неналоговых доходов областного бюджета за 2017 год в разрезе доходных источников (млн.рублей, % в общей сумме доходов)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572000" y="2524124"/>
          <a:ext cx="4572000" cy="353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Темпы роста доходов консолидированных бюджетов субъектов СЗФО в 2018 году, %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7175" y="1400174"/>
          <a:ext cx="8705850" cy="545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453547" y="1436018"/>
            <a:ext cx="1980220" cy="540060"/>
          </a:xfrm>
          <a:prstGeom prst="rect">
            <a:avLst/>
          </a:prstGeom>
          <a:solidFill>
            <a:srgbClr val="FEE9E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в среднем по СЗФО 115,89%</a:t>
            </a: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Темпы роста налоговых и неналоговых доходов консолидированных бюджетов субъектов СЗФО в 2018 году, %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61950" y="1514475"/>
          <a:ext cx="8543925" cy="547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53547" y="1436018"/>
            <a:ext cx="1980220" cy="540060"/>
          </a:xfrm>
          <a:prstGeom prst="rect">
            <a:avLst/>
          </a:prstGeom>
          <a:solidFill>
            <a:srgbClr val="FEE9E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в среднем по СЗФО 115,17%</a:t>
            </a: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66647" y="56878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Качество управления финансами в Новгородской области за 2017 год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l="17796" t="14000" r="16526" b="4451"/>
          <a:stretch>
            <a:fillRect/>
          </a:stretch>
        </p:blipFill>
        <p:spPr bwMode="auto">
          <a:xfrm>
            <a:off x="233985" y="1314449"/>
            <a:ext cx="8642806" cy="58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bject 4"/>
          <p:cNvSpPr/>
          <p:nvPr/>
        </p:nvSpPr>
        <p:spPr>
          <a:xfrm>
            <a:off x="3173115" y="3394534"/>
            <a:ext cx="2501664" cy="216024"/>
          </a:xfrm>
          <a:custGeom>
            <a:avLst/>
            <a:gdLst/>
            <a:ahLst/>
            <a:cxnLst/>
            <a:rect l="l" t="t" r="r" b="b"/>
            <a:pathLst>
              <a:path w="3528377" h="792099">
                <a:moveTo>
                  <a:pt x="0" y="132079"/>
                </a:moveTo>
                <a:lnTo>
                  <a:pt x="6996" y="89560"/>
                </a:lnTo>
                <a:lnTo>
                  <a:pt x="26445" y="52783"/>
                </a:lnTo>
                <a:lnTo>
                  <a:pt x="56040" y="24064"/>
                </a:lnTo>
                <a:lnTo>
                  <a:pt x="93471" y="5722"/>
                </a:lnTo>
                <a:lnTo>
                  <a:pt x="3396424" y="0"/>
                </a:lnTo>
                <a:lnTo>
                  <a:pt x="3411094" y="807"/>
                </a:lnTo>
                <a:lnTo>
                  <a:pt x="3451944" y="12228"/>
                </a:lnTo>
                <a:lnTo>
                  <a:pt x="3486261" y="35347"/>
                </a:lnTo>
                <a:lnTo>
                  <a:pt x="3511740" y="67843"/>
                </a:lnTo>
                <a:lnTo>
                  <a:pt x="3526076" y="107400"/>
                </a:lnTo>
                <a:lnTo>
                  <a:pt x="3528377" y="660146"/>
                </a:lnTo>
                <a:lnTo>
                  <a:pt x="3527571" y="674822"/>
                </a:lnTo>
                <a:lnTo>
                  <a:pt x="3516160" y="715690"/>
                </a:lnTo>
                <a:lnTo>
                  <a:pt x="3493057" y="750017"/>
                </a:lnTo>
                <a:lnTo>
                  <a:pt x="3460571" y="775494"/>
                </a:lnTo>
                <a:lnTo>
                  <a:pt x="3421011" y="789814"/>
                </a:lnTo>
                <a:lnTo>
                  <a:pt x="132016" y="792099"/>
                </a:lnTo>
                <a:lnTo>
                  <a:pt x="117339" y="791293"/>
                </a:lnTo>
                <a:lnTo>
                  <a:pt x="76467" y="779887"/>
                </a:lnTo>
                <a:lnTo>
                  <a:pt x="42127" y="756795"/>
                </a:lnTo>
                <a:lnTo>
                  <a:pt x="16632" y="724322"/>
                </a:lnTo>
                <a:lnTo>
                  <a:pt x="2294" y="684777"/>
                </a:lnTo>
                <a:lnTo>
                  <a:pt x="0" y="132079"/>
                </a:lnTo>
                <a:close/>
              </a:path>
            </a:pathLst>
          </a:cu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dirty="0">
              <a:cs typeface="Times New Roman" panose="02020603050405020304" pitchFamily="18" charset="0"/>
            </a:endParaRPr>
          </a:p>
        </p:txBody>
      </p:sp>
      <p:pic>
        <p:nvPicPr>
          <p:cNvPr id="21" name="Picture 2" descr="http://4geo.ru/images/personal-pages-share/213740624/img-1051551196_1902122184370203.jpg"/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C0504D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4789238" y="3429000"/>
            <a:ext cx="171214" cy="161454"/>
          </a:xfrm>
          <a:prstGeom prst="rect">
            <a:avLst/>
          </a:prstGeom>
          <a:solidFill>
            <a:srgbClr val="FEE9E8"/>
          </a:solidFill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657475" y="521159"/>
            <a:ext cx="52006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Доходы консолидированных бюджетов субъектов СЗФО в расчете на душу населения в 2018 году, руб./чел. 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76225" y="1504950"/>
          <a:ext cx="8677275" cy="5353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ая выноска 11"/>
          <p:cNvSpPr/>
          <p:nvPr/>
        </p:nvSpPr>
        <p:spPr>
          <a:xfrm>
            <a:off x="5394548" y="2105000"/>
            <a:ext cx="1692188" cy="612068"/>
          </a:xfrm>
          <a:prstGeom prst="wedgeRectCallout">
            <a:avLst>
              <a:gd name="adj1" fmla="val -128692"/>
              <a:gd name="adj2" fmla="val 474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9A5A1"/>
                </a:solidFill>
              </a:rPr>
              <a:t>43 место в РФ</a:t>
            </a:r>
            <a:endParaRPr lang="ru-RU" b="1" dirty="0">
              <a:solidFill>
                <a:srgbClr val="F9A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47875" y="4925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Доля поступлений от крупных налогоплательщиков в бюджет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3103" t="13347" r="14780" b="12672"/>
          <a:stretch>
            <a:fillRect/>
          </a:stretch>
        </p:blipFill>
        <p:spPr bwMode="auto">
          <a:xfrm>
            <a:off x="114300" y="1447800"/>
            <a:ext cx="88773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47875" y="4925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Выпадающие доходы областного бюджета в 2016 - 2018 годах, в связи с предоставлением налоговых льгот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14325" y="1390650"/>
          <a:ext cx="8505825" cy="5467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57400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Динамика расходов областного бюджета Новгородской области в 2016-2018 гг., тыс.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28600" y="1495425"/>
          <a:ext cx="8734425" cy="4829175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60985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05727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0763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885825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85850"/>
                <a:gridCol w="962025"/>
                <a:gridCol w="1057275"/>
              </a:tblGrid>
              <a:tr h="3426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cap="all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200" b="1" i="0" u="none" strike="noStrike" cap="all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2015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году,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2016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году,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 2017 году, %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1 141 378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106,6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1 238 043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108,5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1 367 414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110,4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421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Национальная оборона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12 312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93,2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12 286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13 214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107,6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4199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432 826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111,8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406 457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93,9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471 345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116,0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5 617 513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121,1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6 218 295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110,7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7 451 080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119,8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1 639 257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106,9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1 772 591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108,1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1 692 959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95,5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421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Охрана окружающей среды 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78 837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119,2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76 053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96,5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103 863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136,6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576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5 844 285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108,7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6 243 517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106,8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6 287 240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100,7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226 488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84,2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268 982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118,7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328 413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122,1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08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4 203 829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104,8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1 813 432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43,1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2 128 089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117,4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6 077 656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110,9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8 525 513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140,3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8 589 423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100,7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Физкультура и спорт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409 326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87,6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348 213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85,1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229 002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65,8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350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lang="ru-RU" sz="1200" u="none" strike="noStrike" dirty="0" err="1">
                          <a:latin typeface="Arial" pitchFamily="34" charset="0"/>
                          <a:cs typeface="Arial" pitchFamily="34" charset="0"/>
                        </a:rPr>
                        <a:t>редства</a:t>
                      </a:r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 массовой информации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95 858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100 232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104,5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104 928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104,7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13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Обслуживание государственного долга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740 886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69,3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550 925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74,3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400 361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72,7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199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Межбюджетные трансферты общего характера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1 237 381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Arial" pitchFamily="34" charset="0"/>
                          <a:cs typeface="Arial" pitchFamily="34" charset="0"/>
                        </a:rPr>
                        <a:t>109,3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1 751 061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141,5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1 756 936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Arial Cyr"/>
                        </a:rPr>
                        <a:t>100,3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2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РАСХОДЫ ВСЕГО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27 757 832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108,4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29 325 600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30 924 267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105,5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57400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Основные направления расходов областного бюджета Новгородской области в 2018 году, %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51" y="1452562"/>
          <a:ext cx="8620124" cy="499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91644" y="6519446"/>
            <a:ext cx="3369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Всего – 30 924, 3 млн. рублей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Расходы консолидированных бюджетов субъектов СЗФО в расчете на душу населения в 2018 году, руб./чел.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71451" y="1504949"/>
          <a:ext cx="8810624" cy="5048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ая выноска 10"/>
          <p:cNvSpPr/>
          <p:nvPr/>
        </p:nvSpPr>
        <p:spPr>
          <a:xfrm>
            <a:off x="5394548" y="2105000"/>
            <a:ext cx="1692188" cy="612068"/>
          </a:xfrm>
          <a:prstGeom prst="wedgeRectCallout">
            <a:avLst>
              <a:gd name="adj1" fmla="val -128692"/>
              <a:gd name="adj2" fmla="val 474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9A5A1"/>
                </a:solidFill>
              </a:rPr>
              <a:t>41 место в РФ</a:t>
            </a:r>
            <a:endParaRPr lang="ru-RU" b="1" dirty="0">
              <a:solidFill>
                <a:srgbClr val="F9A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Расходы консолидированных бюджетов субъектов СЗФО по отдельным отраслям в расчете на душу населения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57175" y="1552573"/>
          <a:ext cx="8639174" cy="471487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695803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65063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881478"/>
                <a:gridCol w="666662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746507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684139"/>
                <a:gridCol w="794978"/>
                <a:gridCol w="670227"/>
                <a:gridCol w="912523"/>
                <a:gridCol w="621794"/>
              </a:tblGrid>
              <a:tr h="4148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all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Субъект РФ</a:t>
                      </a:r>
                      <a:endParaRPr lang="ru-RU" sz="1100" b="0" i="0" u="none" strike="noStrike" cap="all" baseline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постоянного населения на 01.01.2018 г., тыс.чел.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606251">
                <a:tc vMerge="1"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57" marR="5257" marT="525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руб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./чел.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</a:t>
                      </a:r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есто 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 РФ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руб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./чел.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</a:t>
                      </a:r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есто 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 РФ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руб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./чел.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</a:t>
                      </a:r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есто 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 РФ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руб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./чел.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</a:t>
                      </a:r>
                      <a:r>
                        <a:rPr lang="ru-RU" sz="1100" b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есто </a:t>
                      </a: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 РФ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6220" marR="6220" marT="622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45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Архангельская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1 111,031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25 901,674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6 148,092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3 493,289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19 584,251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3690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Вологодская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1 176,689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19 035,125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4 894,046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2 265,182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16 857,261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8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 Санкт-Петербург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5 351,935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27 269,972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14 157,319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4 073,219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18 361,428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8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Калининградская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994,599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15 403,389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6 530,542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1 986,603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11 608,508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510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Ленинградская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1 813,816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24 221,795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8 807,285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3 566,261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13 934,626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1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Мурманская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753,557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33 943,556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6 786,453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5 186,970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26 634,359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059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Ненецкий автономный округ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43,997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113 502,644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38 605,543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19 399,118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75 263,636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8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Новгородская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606,476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14 906,356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3 508,942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2 574,679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14 559,861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5A1"/>
                    </a:solidFill>
                  </a:tcPr>
                </a:tc>
              </a:tr>
              <a:tr h="28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Псковская область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636,546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13 746,019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3 853,149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1 912,598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13 159,980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Карелия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622,484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21 163,840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5 011,143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2 782,720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22 567,630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8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Коми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840,873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32 707,063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8 107,726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4 703,975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23 943,049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разделов и подразделов,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95274" y="1466848"/>
          <a:ext cx="8620125" cy="505777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48615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52500"/>
                <a:gridCol w="129540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59328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45696"/>
              </a:tblGrid>
              <a:tr h="390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1542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1 385 571,38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1 367 413,53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58608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Функционирование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3 962,20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2 814,08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7814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Функционирование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87 061,44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85 205,80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7814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Функционирование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141 794,56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140 965,09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7109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Судебная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система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86 785,60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78 273,19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8608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52 240,10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51 835,96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11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проведения выборов и референдумов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46 645,70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46 437,96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383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Резервные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фонды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1 924,47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47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965 157,32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961 881,46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4612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оборона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13 213,90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13 213,90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94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Мобилизационная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 вневойсковая подготовка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13 213,90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13 213,90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разделов и подразделов,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413049"/>
          <a:ext cx="8620125" cy="520682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48615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52500"/>
                <a:gridCol w="129540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59328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45696"/>
              </a:tblGrid>
              <a:tr h="381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81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476 947,86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471 345,20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7634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Защита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населения и территории от последствий чрезвычайных ситуаций природного и техногенного характера, гражданская оборона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130 339,40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128 278,39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969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пожарной безопасности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336 458,76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333 129,77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2105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Миграционная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политика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3 284,70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3 284,70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5725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национальной безопасности и правоохранительной деятельности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6 865,00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6 652,34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934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7 935 353,62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7 451 080,22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69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Общеэкономические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88 268,42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87 320,31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08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Сельское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 и рыболовство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863 193,93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860 855,51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87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Водное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15 861,15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15 861,06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87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Лесное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407 115,47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402 081,90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8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Транспорт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331 903,56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325 488,72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08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Дорожное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 (дорожные фонды)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5 601 058,66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5 287 315,99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98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Связь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 информатика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135 533,90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133 794,13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81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Прикладные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научные исследования в области национальной экономики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4 479,90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4 479,90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1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национальной экономики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487 938,64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333 882,70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разделов и подразделов,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3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86381"/>
          <a:ext cx="8620125" cy="507156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48615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52500"/>
                <a:gridCol w="129540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59328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45696"/>
              </a:tblGrid>
              <a:tr h="412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6341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1 696 192,20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1 692 959,39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2142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3 053,75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3 053,75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3211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Коммунальное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1 198 899,13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1 196 823,61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22767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Благоустройство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222 181,70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221 468,33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61926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жилищно-коммунального хозяйства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272 057,61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271 613,69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808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Охрана окружающей среды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106 953,78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103 863,16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55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объектов растительного и животного мира и среды их обитания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15 706,50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15 687,96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955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охраны окружающей среды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91 247,28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88 175,20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73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6 318 237,75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6 287 240,20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36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Дошкольное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409 177,08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409 177,08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4 647 958,83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4 619 649,94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717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Дополнительное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 детей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164 006,16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163 979,28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7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Среднее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профессиональное образование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815 857,83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815 004,29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1284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Профессиональная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подготовка, переподготовка и повышение квалификации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41 319,93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41 228,49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52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Молодежная политика и оздоровление детей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76 699,64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76 698,79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808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Другие вопросы в области образования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163 218,28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161 502,34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57122" y="41638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Рейтинг субъектов Российской Федерации по уровню открытости бюджетных данных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9574" y="5362575"/>
            <a:ext cx="4352926" cy="1036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Новгородская область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 2018 году в группе с высоким уровнем открытости бюджетных данных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 l="18233" t="8914" r="19777" b="4380"/>
          <a:stretch>
            <a:fillRect/>
          </a:stretch>
        </p:blipFill>
        <p:spPr bwMode="auto">
          <a:xfrm>
            <a:off x="6326321" y="2057400"/>
            <a:ext cx="267137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 rot="19651420">
            <a:off x="6673321" y="3688419"/>
            <a:ext cx="2149226" cy="307777"/>
          </a:xfrm>
          <a:prstGeom prst="rect">
            <a:avLst/>
          </a:prstGeom>
          <a:solidFill>
            <a:schemeClr val="bg1"/>
          </a:solidFill>
          <a:ln w="44450">
            <a:solidFill>
              <a:srgbClr val="AFABAB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http://portal.novkfo.ru</a:t>
            </a:r>
            <a:r>
              <a:rPr lang="ru-RU" sz="1400" dirty="0" smtClean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/</a:t>
            </a:r>
            <a:endParaRPr lang="ru-RU" sz="1400" dirty="0">
              <a:solidFill>
                <a:srgbClr val="F9A5A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57176" y="1456050"/>
          <a:ext cx="5667374" cy="362545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143124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2000250"/>
              </a:tblGrid>
              <a:tr h="319231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cap="all" baseline="0" dirty="0" smtClean="0">
                          <a:latin typeface="Arial" pitchFamily="34" charset="0"/>
                          <a:cs typeface="Arial" pitchFamily="34" charset="0"/>
                        </a:rPr>
                        <a:t>Итоги рейтинга по СЗФО в 2018 году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cap="all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cap="all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44997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субъекта</a:t>
                      </a: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РФ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Место по федеральному округу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% от 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макс. кол-ва </a:t>
                      </a: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баллов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201" marR="80201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764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Карелия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55,04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241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Коми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80,85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450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Архангельская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59,57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7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Вологодская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70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Калининградская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56,83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9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Ленинградская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60,07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Мурманская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78,01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1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Новгородская область 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Псковская область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35,46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г.Санкт-Петербург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76,64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5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Ненецкий автономный округ</a:t>
                      </a:r>
                    </a:p>
                  </a:txBody>
                  <a:tcPr marL="9525" marR="9525" marT="9525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72,66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3" name="Picture 2" descr="http://4geo.ru/images/personal-pages-share/213740624/img-1051551196_1902122184370203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EE9E8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61584" y="4143375"/>
            <a:ext cx="198517" cy="180503"/>
          </a:xfrm>
          <a:prstGeom prst="rect">
            <a:avLst/>
          </a:prstGeom>
          <a:solidFill>
            <a:srgbClr val="FEE9E8"/>
          </a:solidFill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разделов и подразделов,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86381"/>
          <a:ext cx="8620125" cy="512145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48615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52500"/>
                <a:gridCol w="129540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59328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45696"/>
              </a:tblGrid>
              <a:tr h="3957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525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330 222,91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328 413,03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122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264 779,53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264 741,00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379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культуры, кинематографии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65 443,38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63 672,03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21826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2 145 149,51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2 128 089,24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219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Стационарная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медицинская помощь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830 325,50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830 325,50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948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Амбулаторная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помощь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609 832,18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597 804,82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Медицинская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помощь в дневных стационарах всех типов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14 470,52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14 470,52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217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Скорая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медицинская помощь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38 124,71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38 124,71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9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Санаторно-оздоровительная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помощь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132 733,55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132 733,55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79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Заготовка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переработка, хранение и обеспечение безопасности донорской крови и её компонентов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107 896,92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107 723,25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19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Санитарно-эпидемиологическое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благополучие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199,36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199,36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819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здравоохранения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411 566,77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406 707,54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8 686 293,93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8 589 422,60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6112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Пенсионное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61 605,40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61 578,52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73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обслуживание населения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1 125 031,65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1 123 690,59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948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населения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5 786 642,67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5 699 542,79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семьи и детства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1 670 824,02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1 662 756,28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48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социальной политики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42 190,19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41 854,42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разделов и подразделов,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86381"/>
          <a:ext cx="8620125" cy="490675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48615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52500"/>
                <a:gridCol w="129540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59328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1045696"/>
              </a:tblGrid>
              <a:tr h="417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0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подраздел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6632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229 170,59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229 002,10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2386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119 609,89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119 495,82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23017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Спорт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высших достижений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99 252,50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99 251,59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857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физической культуры и спорта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10 308,20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10 254,69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03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Средства массовой информации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104 927,55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104 927,55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060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Другие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вопросы в области средств массовой информации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104 927,55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104 927,55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857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400 361,35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400 361,10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7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Обслуживание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государственного внутреннего и муниципального долга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400 361,35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400 361,10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785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1 774 695,42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1 756 936,28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85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310 010,50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310 010,50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95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8 372,20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8 372,20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7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Прочие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 общего характера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1 456 312,72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1 438 553,58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3834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31 603 291,73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30 924 267,48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видов расходов,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86381"/>
          <a:ext cx="8572501" cy="536814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62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266825"/>
                <a:gridCol w="10001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324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вид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r>
                        <a:rPr lang="ru-RU" sz="1100" b="1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185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Фонд оплаты труда учреждений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688032,5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688031,7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выплаты персоналу учреждений, за исключением фонда оплаты труда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1689,4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1582,0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26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Взносы по обязательному социальному страхованию на выплаты по оплате труда работников и иные выплаты работникам учреждений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204540,5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204466,3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85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Фонд оплаты труда государственных (муниципальных) органов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Arial" pitchFamily="34" charset="0"/>
                          <a:cs typeface="Arial" pitchFamily="34" charset="0"/>
                        </a:rPr>
                        <a:t>121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576343,2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575187,0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37026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выплаты персоналу государственных (муниципальных) органов, за исключением фонда оплаты труда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58331,7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56695,2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49315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выплаты, за исключением фонда оплаты труда государственных (муниципальных) органов, лицам, привлекаемым согласно законодательству для выполнения отдельных полномочий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5212,8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5017,0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48572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Взносы по обязательному социальному страхованию на выплаты денежного содержания и иные выплаты работникам государственных (муниципальных) органов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166104,3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164231,9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Закупка товаров, работ, услуг в целях капитального ремонта государственного (муниципального) имущества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187681,5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171817,1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Прочая закупка товаров, работ и услуг для обеспечения государственных (муниципальных) нужд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4738420,0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4470407,2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1511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Закупка товаров, работ и услуг для обеспечения государственных (муниципальных) нужд в области геодезии и картографии вне рамок государственного оборонного заказа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5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пенсии, социальные доплаты к пенсиям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49017,7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49017,3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Пособия, компенсации, меры социальной поддержки по публичным нормативным обязательствам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1054860,9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1045475,6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Пособия, компенсации и иные социальные выплаты гражданам, кроме публичных нормативных обязательств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204498,7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199396,7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850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гражданам на приобретение жилья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81314,4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80651,7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51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Приобретение товаров, работ, услуг в пользу граждан в целях их социального обеспечения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571329,9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571062,4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видов расходов,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34263"/>
          <a:ext cx="8572501" cy="5639615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83870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81050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162050"/>
                <a:gridCol w="8858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3305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вид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r>
                        <a:rPr lang="ru-RU" sz="1100" b="1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330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Страховые взносы на обязательное медицинское страхование неработающего населения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2566851,9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2566851,9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Публичные нормативные выплаты гражданам несоциального характера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Стипендии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40853,9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40457,1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Премии и гранты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2190,0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2190,0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выплаты населению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3045,0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2942,6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0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Бюджетные инвестиции в объекты капитального строительства государственной (муниципальной) собственности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407477,5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352027,9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86,4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49471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Субсидии на приобретение объектов недвижимого имущества в государственную (муниципальную) собственность бюджетным учреждениям</a:t>
                      </a: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3053,8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3053,8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71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на осуществление капитальных вложений в объекты капитального строительства государственной (муниципальной) собственности бюджетным учреждениям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9142,8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9142,8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  <a:tr h="49471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на осуществление капитальных вложений в объекты капитального строительства государственной (муниципальной) собственности автономным учреждениям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465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26981,8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26981,8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Дотации на выравнивание бюджетной обеспеченности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310010,5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310010,5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Иные дотации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8372,2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8372,2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0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Субсидии, за исключением субсидий на софинансирование капитальных вложений в объекты государственной (муниципальной) собственности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1851134,7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1789378,1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30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на </a:t>
                      </a:r>
                      <a:r>
                        <a:rPr lang="ru-RU" sz="1100" u="none" strike="noStrike" dirty="0" err="1">
                          <a:latin typeface="Arial" pitchFamily="34" charset="0"/>
                          <a:cs typeface="Arial" pitchFamily="34" charset="0"/>
                        </a:rPr>
                        <a:t>софинансирование</a:t>
                      </a:r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 капитальных вложений в объекты государственной (муниципальной) собственности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601927,0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468498,4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77,8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7614300,5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7520000,3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Иные межбюджетные трансферты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943419,1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925345,5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052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Межбюджетные трансферты бюджету Пенсионного фонда Российской Федерации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12587,7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12561,3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9471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бюджетным учреждениям на финансовое обеспечение государственного (муниципального) задания на оказание государственных (муниципальных) услуг (выполнение работ)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2549718,5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2549642,0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бюджетным учреждениям на иные цели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543251,1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539741,8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видов расходов,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334262"/>
          <a:ext cx="8572501" cy="535228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9110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5247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133475"/>
                <a:gridCol w="79057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381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вид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r>
                        <a:rPr lang="ru-RU" sz="1100" b="1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57150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автономным учреждениям на финансовое обеспечение государственного (муниципального) задания на оказание государственных (муниципальных) услуг (выполнение работ)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621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2518836,1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2517768,8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  <a:tr h="20045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автономным учреждениям на иные цели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216825,1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216683,3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150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на возмещение недополученных доходов или возмещение фактически понесенных затрат в связи с производством (реализацией) товаров, выполнением работ, оказанием услуг</a:t>
                      </a: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631</a:t>
                      </a: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76118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(гранты в форме субсидий) на финансовое обеспечение затрат, порядком (правилами) предоставление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которых установлено требование о последующем подтверждении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их использования в соответствии с условиями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 (или) целями предоставления</a:t>
                      </a: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632</a:t>
                      </a: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81032,4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80878,3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118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(гранты в форме субсидий)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финансовое обеспечение затрат, порядком (правилами)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предоставления которых не установлены требования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 последующем подтверждении их использования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соответствии с условиями и (или) целями предоставления</a:t>
                      </a: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633</a:t>
                      </a: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10926,5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10926,5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8182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Иные субсидии некоммерческим организациям (за исключением государственных (муниципальных) учреждений)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44148,6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44148,6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45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Обслуживание государственного долга субъекта Российской Федерации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720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400361,3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400361,1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3887387"/>
                  </a:ext>
                </a:extLst>
              </a:tr>
              <a:tr h="571502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Субсидии на возмещение недополученных доходов или возмещение фактически понесенных затрат в связи с производством (реализацией) товаров, выполнением работ, оказанием услуг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1782889,7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1781356,1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50861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Субсидии (гранты в форме субсидий)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на финансовое обеспечение затрат в связи с производством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(реализацией товаров), выполнением работ, оказанием услуг,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порядком (правилами) предоставления которых установлено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требование о последующем подтверждении их использования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в соответствии с условиями и (или) целями предоставления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97452,2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97383,6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7833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расходной части областного бюджета в 2018 году в разрезе видов расходов,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505712"/>
          <a:ext cx="8572501" cy="305676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91101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5247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133475"/>
                <a:gridCol w="79057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397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вид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расходов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r>
                        <a:rPr lang="ru-RU" sz="1100" b="1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98992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(гранты в форме субсидий)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финансовое обеспечение затрат в связи с производством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(реализацией) товаров, выполнением работ, оказанием услуг, порядком (правилами) предоставления которых не установлены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требования о последующем подтверждении их использования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соответствии с условиями и (или) целями предоставления</a:t>
                      </a: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65528,9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65528,9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975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Исполнение судебных актов Российской Федерации и мировых соглашений по возмещению причиненного вреда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831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5801,7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5573,5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69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Уплата налога на имущество организаций и земельного налога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851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278634,7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278375,1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869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Уплата прочих налогов, сборов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2577,9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2200,3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69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Уплата иных платежей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11932,6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10143,6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869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Резервные средства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Arial" pitchFamily="34" charset="0"/>
                          <a:cs typeface="Arial" pitchFamily="34" charset="0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1924,5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7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31603291,7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30924267,5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Общественно-значимые объекты, финансируемые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503994"/>
              </p:ext>
            </p:extLst>
          </p:nvPr>
        </p:nvGraphicFramePr>
        <p:xfrm>
          <a:off x="276225" y="1371591"/>
          <a:ext cx="8705852" cy="558036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054224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374901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1295866"/>
                <a:gridCol w="952034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2028827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2996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заказчика, объекта</a:t>
                      </a:r>
                    </a:p>
                  </a:txBody>
                  <a:tcPr marL="36000" marR="3306" marT="3306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Место реализации</a:t>
                      </a:r>
                      <a:endParaRPr lang="ru-RU" sz="11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Сумма, тыс.рублей</a:t>
                      </a: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Срок ввода в эксплуатацию</a:t>
                      </a: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Результаты</a:t>
                      </a: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39829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476 750,1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33126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 детских садов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 Великий Новгород,</a:t>
                      </a:r>
                    </a:p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г. Окуловка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403 050,1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продолжено строительство детских садов в  2019 году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8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реконструкция школы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 Валдай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73 700,0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продолжена реконструкция школы в 2019 году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9747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12 387,5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11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реконструкция дома культуры п.Краснофарфорный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Чудовский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12 387,5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продолжено строительство дома культуры в 2019 году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228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9 142,7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3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приобретение помещения под Центр общей врачебной практики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Чудовский район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6 731,3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приобретено помещение под Центр общей врачебной практики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53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автономной газовой котельной  ГОБУЗ  "Катарсис"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 Великий Новгород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2 411,4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построена автономная газовая котельная  ГОБУЗ  "Катарсис"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774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26 981,8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5346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ПНИ "Оксочи" д.Подгорное, Маловишерский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Маловишерский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19 981,8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начат 2 этап строительства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психоневрологического интерната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015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реабилитационный центр для детей и подростков с ограниченными возможностями "Юрьево" (реконструкция)</a:t>
                      </a:r>
                    </a:p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 Великий Новгород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7 000,0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проведена реконструкция реабилитационного центра для детей и подростков с ограниченными возможностями "Юрьево"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511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37 500,0</a:t>
                      </a:r>
                      <a:endParaRPr lang="ru-RU" dirty="0"/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96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ПСД по благоустройству территории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г. Великий Новгород</a:t>
                      </a:r>
                    </a:p>
                    <a:p>
                      <a:pPr marL="0" algn="ctr" defTabSz="914400" rtl="0" eaLnBrk="1" fontAlgn="b" latinLnBrk="0" hangingPunct="1"/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37 500,0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разработана проектно-сметная документация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4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562 762,1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Капитальные вложения в объекты социальной сферы в 2018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7" name="Rectangle 482"/>
          <p:cNvSpPr/>
          <p:nvPr/>
        </p:nvSpPr>
        <p:spPr bwMode="auto">
          <a:xfrm>
            <a:off x="940718" y="5460690"/>
            <a:ext cx="4012282" cy="4244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0147" tIns="40074" rIns="80147" bIns="40074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12,4</a:t>
            </a: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млн.рублей – объекты культуры</a:t>
            </a:r>
            <a:endParaRPr 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82"/>
          <p:cNvSpPr/>
          <p:nvPr/>
        </p:nvSpPr>
        <p:spPr bwMode="auto">
          <a:xfrm>
            <a:off x="523875" y="1498315"/>
            <a:ext cx="5105400" cy="4244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0147" tIns="40074" rIns="80147" bIns="40074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476,7</a:t>
            </a: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млн.рублей – строительство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детских садов, реконструкция школ</a:t>
            </a:r>
            <a:endParaRPr 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82"/>
          <p:cNvSpPr/>
          <p:nvPr/>
        </p:nvSpPr>
        <p:spPr bwMode="auto">
          <a:xfrm>
            <a:off x="0" y="3498540"/>
            <a:ext cx="4781549" cy="4244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0147" tIns="40074" rIns="80147" bIns="40074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9,1</a:t>
            </a: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млн.рублей – медицинские учреждения</a:t>
            </a:r>
            <a:endParaRPr 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82"/>
          <p:cNvSpPr/>
          <p:nvPr/>
        </p:nvSpPr>
        <p:spPr bwMode="auto">
          <a:xfrm>
            <a:off x="2260476" y="2776525"/>
            <a:ext cx="3283074" cy="4244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0147" tIns="40074" rIns="80147" bIns="40074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26,9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млн.рублей – интернат «Оксочи» и реабилитационный центр «Юрьево»</a:t>
            </a:r>
            <a:endParaRPr 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82"/>
          <p:cNvSpPr/>
          <p:nvPr/>
        </p:nvSpPr>
        <p:spPr bwMode="auto">
          <a:xfrm>
            <a:off x="5019675" y="4298640"/>
            <a:ext cx="2009776" cy="4244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0147" tIns="40074" rIns="80147" bIns="40074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37,5</a:t>
            </a: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млн.рублей – благоустройство территорий</a:t>
            </a:r>
            <a:endParaRPr 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3970" name="Picture 2" descr="http://clipart-library.com/images/riLn8GMq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7024" y="1285875"/>
            <a:ext cx="1200150" cy="1200150"/>
          </a:xfrm>
          <a:prstGeom prst="rect">
            <a:avLst/>
          </a:prstGeom>
          <a:noFill/>
        </p:spPr>
      </p:pic>
      <p:pic>
        <p:nvPicPr>
          <p:cNvPr id="83974" name="Picture 6" descr="http://www.berlogos.ru/media/uploads/arhitektura_drevnei_grecii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00300" y="4514849"/>
            <a:ext cx="1308100" cy="981075"/>
          </a:xfrm>
          <a:prstGeom prst="rect">
            <a:avLst/>
          </a:prstGeom>
          <a:noFill/>
        </p:spPr>
      </p:pic>
      <p:pic>
        <p:nvPicPr>
          <p:cNvPr id="83980" name="Picture 12" descr="http://erp.kingshospitaljes.com/image/ca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1" y="3724274"/>
            <a:ext cx="1595439" cy="1595439"/>
          </a:xfrm>
          <a:prstGeom prst="rect">
            <a:avLst/>
          </a:prstGeom>
          <a:noFill/>
        </p:spPr>
      </p:pic>
      <p:pic>
        <p:nvPicPr>
          <p:cNvPr id="83984" name="Picture 16" descr="http://itd2.mycdn.me/image?id=866496871064&amp;t=20&amp;plc=WEB&amp;tkn=*RpwkJwNeaaI6EaplQNskbOfjal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9861" y="2476500"/>
            <a:ext cx="1436913" cy="1047749"/>
          </a:xfrm>
          <a:prstGeom prst="rect">
            <a:avLst/>
          </a:prstGeom>
          <a:noFill/>
        </p:spPr>
      </p:pic>
      <p:pic>
        <p:nvPicPr>
          <p:cNvPr id="83986" name="Picture 18" descr="https://www.n-vartovsk.ru/upload/iblock/4e1/eeb74836556a7ef68e80e6095948945f.jpg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335709" y="3019425"/>
            <a:ext cx="1246066" cy="1096798"/>
          </a:xfrm>
          <a:prstGeom prst="rect">
            <a:avLst/>
          </a:prstGeom>
          <a:noFill/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998940" y="1785206"/>
            <a:ext cx="2223" cy="344087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88383" y="2586240"/>
            <a:ext cx="1878023" cy="2019923"/>
          </a:xfrm>
          <a:prstGeom prst="rect">
            <a:avLst/>
          </a:prstGeom>
          <a:noFill/>
        </p:spPr>
        <p:txBody>
          <a:bodyPr wrap="square" lIns="80147" tIns="40074" rIns="80147" bIns="40074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Капитальные вложения в объекты социальной сферы –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562,6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млн. рублей</a:t>
            </a:r>
          </a:p>
          <a:p>
            <a:pPr algn="ctr"/>
            <a:endParaRPr lang="ru-RU" dirty="0" smtClean="0">
              <a:latin typeface="Arial Narrow" pitchFamily="34" charset="0"/>
            </a:endParaRPr>
          </a:p>
        </p:txBody>
      </p:sp>
      <p:grpSp>
        <p:nvGrpSpPr>
          <p:cNvPr id="23" name="Group 5"/>
          <p:cNvGrpSpPr>
            <a:grpSpLocks noChangeAspect="1"/>
          </p:cNvGrpSpPr>
          <p:nvPr/>
        </p:nvGrpSpPr>
        <p:grpSpPr bwMode="auto">
          <a:xfrm>
            <a:off x="7686676" y="2005275"/>
            <a:ext cx="605282" cy="505926"/>
            <a:chOff x="342" y="3370"/>
            <a:chExt cx="1780" cy="1403"/>
          </a:xfrm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42" y="3370"/>
              <a:ext cx="1780" cy="1403"/>
            </a:xfrm>
            <a:custGeom>
              <a:avLst/>
              <a:gdLst>
                <a:gd name="T0" fmla="*/ 433 w 1780"/>
                <a:gd name="T1" fmla="*/ 247 h 1403"/>
                <a:gd name="T2" fmla="*/ 490 w 1780"/>
                <a:gd name="T3" fmla="*/ 0 h 1403"/>
                <a:gd name="T4" fmla="*/ 350 w 1780"/>
                <a:gd name="T5" fmla="*/ 204 h 1403"/>
                <a:gd name="T6" fmla="*/ 0 w 1780"/>
                <a:gd name="T7" fmla="*/ 1403 h 1403"/>
                <a:gd name="T8" fmla="*/ 275 w 1780"/>
                <a:gd name="T9" fmla="*/ 1161 h 1403"/>
                <a:gd name="T10" fmla="*/ 509 w 1780"/>
                <a:gd name="T11" fmla="*/ 1161 h 1403"/>
                <a:gd name="T12" fmla="*/ 784 w 1780"/>
                <a:gd name="T13" fmla="*/ 1403 h 1403"/>
                <a:gd name="T14" fmla="*/ 787 w 1780"/>
                <a:gd name="T15" fmla="*/ 622 h 1403"/>
                <a:gd name="T16" fmla="*/ 1780 w 1780"/>
                <a:gd name="T17" fmla="*/ 565 h 1403"/>
                <a:gd name="T18" fmla="*/ 526 w 1780"/>
                <a:gd name="T19" fmla="*/ 458 h 1403"/>
                <a:gd name="T20" fmla="*/ 410 w 1780"/>
                <a:gd name="T21" fmla="*/ 484 h 1403"/>
                <a:gd name="T22" fmla="*/ 431 w 1780"/>
                <a:gd name="T23" fmla="*/ 363 h 1403"/>
                <a:gd name="T24" fmla="*/ 547 w 1780"/>
                <a:gd name="T25" fmla="*/ 743 h 1403"/>
                <a:gd name="T26" fmla="*/ 431 w 1780"/>
                <a:gd name="T27" fmla="*/ 719 h 1403"/>
                <a:gd name="T28" fmla="*/ 526 w 1780"/>
                <a:gd name="T29" fmla="*/ 719 h 1403"/>
                <a:gd name="T30" fmla="*/ 431 w 1780"/>
                <a:gd name="T31" fmla="*/ 885 h 1403"/>
                <a:gd name="T32" fmla="*/ 547 w 1780"/>
                <a:gd name="T33" fmla="*/ 980 h 1403"/>
                <a:gd name="T34" fmla="*/ 410 w 1780"/>
                <a:gd name="T35" fmla="*/ 980 h 1403"/>
                <a:gd name="T36" fmla="*/ 322 w 1780"/>
                <a:gd name="T37" fmla="*/ 88 h 1403"/>
                <a:gd name="T38" fmla="*/ 405 w 1780"/>
                <a:gd name="T39" fmla="*/ 31 h 1403"/>
                <a:gd name="T40" fmla="*/ 462 w 1780"/>
                <a:gd name="T41" fmla="*/ 116 h 1403"/>
                <a:gd name="T42" fmla="*/ 379 w 1780"/>
                <a:gd name="T43" fmla="*/ 173 h 1403"/>
                <a:gd name="T44" fmla="*/ 424 w 1780"/>
                <a:gd name="T45" fmla="*/ 204 h 1403"/>
                <a:gd name="T46" fmla="*/ 360 w 1780"/>
                <a:gd name="T47" fmla="*/ 204 h 1403"/>
                <a:gd name="T48" fmla="*/ 258 w 1780"/>
                <a:gd name="T49" fmla="*/ 458 h 1403"/>
                <a:gd name="T50" fmla="*/ 353 w 1780"/>
                <a:gd name="T51" fmla="*/ 458 h 1403"/>
                <a:gd name="T52" fmla="*/ 237 w 1780"/>
                <a:gd name="T53" fmla="*/ 484 h 1403"/>
                <a:gd name="T54" fmla="*/ 258 w 1780"/>
                <a:gd name="T55" fmla="*/ 719 h 1403"/>
                <a:gd name="T56" fmla="*/ 353 w 1780"/>
                <a:gd name="T57" fmla="*/ 719 h 1403"/>
                <a:gd name="T58" fmla="*/ 237 w 1780"/>
                <a:gd name="T59" fmla="*/ 743 h 1403"/>
                <a:gd name="T60" fmla="*/ 258 w 1780"/>
                <a:gd name="T61" fmla="*/ 980 h 1403"/>
                <a:gd name="T62" fmla="*/ 353 w 1780"/>
                <a:gd name="T63" fmla="*/ 980 h 1403"/>
                <a:gd name="T64" fmla="*/ 237 w 1780"/>
                <a:gd name="T65" fmla="*/ 1004 h 1403"/>
                <a:gd name="T66" fmla="*/ 66 w 1780"/>
                <a:gd name="T67" fmla="*/ 1004 h 1403"/>
                <a:gd name="T68" fmla="*/ 85 w 1780"/>
                <a:gd name="T69" fmla="*/ 885 h 1403"/>
                <a:gd name="T70" fmla="*/ 201 w 1780"/>
                <a:gd name="T71" fmla="*/ 980 h 1403"/>
                <a:gd name="T72" fmla="*/ 66 w 1780"/>
                <a:gd name="T73" fmla="*/ 743 h 1403"/>
                <a:gd name="T74" fmla="*/ 85 w 1780"/>
                <a:gd name="T75" fmla="*/ 624 h 1403"/>
                <a:gd name="T76" fmla="*/ 201 w 1780"/>
                <a:gd name="T77" fmla="*/ 719 h 1403"/>
                <a:gd name="T78" fmla="*/ 66 w 1780"/>
                <a:gd name="T79" fmla="*/ 484 h 1403"/>
                <a:gd name="T80" fmla="*/ 85 w 1780"/>
                <a:gd name="T81" fmla="*/ 363 h 1403"/>
                <a:gd name="T82" fmla="*/ 201 w 1780"/>
                <a:gd name="T83" fmla="*/ 458 h 1403"/>
                <a:gd name="T84" fmla="*/ 580 w 1780"/>
                <a:gd name="T85" fmla="*/ 1004 h 1403"/>
                <a:gd name="T86" fmla="*/ 602 w 1780"/>
                <a:gd name="T87" fmla="*/ 885 h 1403"/>
                <a:gd name="T88" fmla="*/ 718 w 1780"/>
                <a:gd name="T89" fmla="*/ 980 h 1403"/>
                <a:gd name="T90" fmla="*/ 580 w 1780"/>
                <a:gd name="T91" fmla="*/ 743 h 1403"/>
                <a:gd name="T92" fmla="*/ 602 w 1780"/>
                <a:gd name="T93" fmla="*/ 624 h 1403"/>
                <a:gd name="T94" fmla="*/ 718 w 1780"/>
                <a:gd name="T95" fmla="*/ 719 h 1403"/>
                <a:gd name="T96" fmla="*/ 580 w 1780"/>
                <a:gd name="T97" fmla="*/ 484 h 1403"/>
                <a:gd name="T98" fmla="*/ 602 w 1780"/>
                <a:gd name="T99" fmla="*/ 363 h 1403"/>
                <a:gd name="T100" fmla="*/ 718 w 1780"/>
                <a:gd name="T101" fmla="*/ 45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80" h="1403">
                  <a:moveTo>
                    <a:pt x="784" y="565"/>
                  </a:moveTo>
                  <a:lnTo>
                    <a:pt x="784" y="247"/>
                  </a:lnTo>
                  <a:lnTo>
                    <a:pt x="433" y="247"/>
                  </a:lnTo>
                  <a:lnTo>
                    <a:pt x="433" y="204"/>
                  </a:lnTo>
                  <a:lnTo>
                    <a:pt x="490" y="204"/>
                  </a:lnTo>
                  <a:lnTo>
                    <a:pt x="490" y="0"/>
                  </a:lnTo>
                  <a:lnTo>
                    <a:pt x="294" y="0"/>
                  </a:lnTo>
                  <a:lnTo>
                    <a:pt x="294" y="204"/>
                  </a:lnTo>
                  <a:lnTo>
                    <a:pt x="350" y="204"/>
                  </a:lnTo>
                  <a:lnTo>
                    <a:pt x="350" y="247"/>
                  </a:lnTo>
                  <a:lnTo>
                    <a:pt x="0" y="247"/>
                  </a:lnTo>
                  <a:lnTo>
                    <a:pt x="0" y="1403"/>
                  </a:lnTo>
                  <a:lnTo>
                    <a:pt x="267" y="1403"/>
                  </a:lnTo>
                  <a:lnTo>
                    <a:pt x="267" y="1161"/>
                  </a:lnTo>
                  <a:lnTo>
                    <a:pt x="275" y="1161"/>
                  </a:lnTo>
                  <a:lnTo>
                    <a:pt x="286" y="1161"/>
                  </a:lnTo>
                  <a:lnTo>
                    <a:pt x="497" y="1161"/>
                  </a:lnTo>
                  <a:lnTo>
                    <a:pt x="509" y="1161"/>
                  </a:lnTo>
                  <a:lnTo>
                    <a:pt x="516" y="1161"/>
                  </a:lnTo>
                  <a:lnTo>
                    <a:pt x="516" y="1403"/>
                  </a:lnTo>
                  <a:lnTo>
                    <a:pt x="784" y="1403"/>
                  </a:lnTo>
                  <a:lnTo>
                    <a:pt x="784" y="650"/>
                  </a:lnTo>
                  <a:lnTo>
                    <a:pt x="784" y="622"/>
                  </a:lnTo>
                  <a:lnTo>
                    <a:pt x="787" y="622"/>
                  </a:lnTo>
                  <a:lnTo>
                    <a:pt x="1749" y="622"/>
                  </a:lnTo>
                  <a:lnTo>
                    <a:pt x="1780" y="622"/>
                  </a:lnTo>
                  <a:lnTo>
                    <a:pt x="1780" y="565"/>
                  </a:lnTo>
                  <a:lnTo>
                    <a:pt x="784" y="565"/>
                  </a:lnTo>
                  <a:close/>
                  <a:moveTo>
                    <a:pt x="526" y="363"/>
                  </a:moveTo>
                  <a:lnTo>
                    <a:pt x="526" y="458"/>
                  </a:lnTo>
                  <a:lnTo>
                    <a:pt x="547" y="458"/>
                  </a:lnTo>
                  <a:lnTo>
                    <a:pt x="547" y="484"/>
                  </a:lnTo>
                  <a:lnTo>
                    <a:pt x="410" y="484"/>
                  </a:lnTo>
                  <a:lnTo>
                    <a:pt x="410" y="458"/>
                  </a:lnTo>
                  <a:lnTo>
                    <a:pt x="431" y="458"/>
                  </a:lnTo>
                  <a:lnTo>
                    <a:pt x="431" y="363"/>
                  </a:lnTo>
                  <a:lnTo>
                    <a:pt x="526" y="363"/>
                  </a:lnTo>
                  <a:close/>
                  <a:moveTo>
                    <a:pt x="547" y="719"/>
                  </a:moveTo>
                  <a:lnTo>
                    <a:pt x="547" y="743"/>
                  </a:lnTo>
                  <a:lnTo>
                    <a:pt x="410" y="743"/>
                  </a:lnTo>
                  <a:lnTo>
                    <a:pt x="410" y="719"/>
                  </a:lnTo>
                  <a:lnTo>
                    <a:pt x="431" y="719"/>
                  </a:lnTo>
                  <a:lnTo>
                    <a:pt x="431" y="624"/>
                  </a:lnTo>
                  <a:lnTo>
                    <a:pt x="526" y="624"/>
                  </a:lnTo>
                  <a:lnTo>
                    <a:pt x="526" y="719"/>
                  </a:lnTo>
                  <a:lnTo>
                    <a:pt x="547" y="719"/>
                  </a:lnTo>
                  <a:close/>
                  <a:moveTo>
                    <a:pt x="431" y="980"/>
                  </a:moveTo>
                  <a:lnTo>
                    <a:pt x="431" y="885"/>
                  </a:lnTo>
                  <a:lnTo>
                    <a:pt x="526" y="885"/>
                  </a:lnTo>
                  <a:lnTo>
                    <a:pt x="526" y="980"/>
                  </a:lnTo>
                  <a:lnTo>
                    <a:pt x="547" y="980"/>
                  </a:lnTo>
                  <a:lnTo>
                    <a:pt x="547" y="1004"/>
                  </a:lnTo>
                  <a:lnTo>
                    <a:pt x="410" y="1004"/>
                  </a:lnTo>
                  <a:lnTo>
                    <a:pt x="410" y="980"/>
                  </a:lnTo>
                  <a:lnTo>
                    <a:pt x="431" y="980"/>
                  </a:lnTo>
                  <a:close/>
                  <a:moveTo>
                    <a:pt x="322" y="116"/>
                  </a:moveTo>
                  <a:lnTo>
                    <a:pt x="322" y="88"/>
                  </a:lnTo>
                  <a:lnTo>
                    <a:pt x="379" y="88"/>
                  </a:lnTo>
                  <a:lnTo>
                    <a:pt x="379" y="31"/>
                  </a:lnTo>
                  <a:lnTo>
                    <a:pt x="405" y="31"/>
                  </a:lnTo>
                  <a:lnTo>
                    <a:pt x="405" y="88"/>
                  </a:lnTo>
                  <a:lnTo>
                    <a:pt x="462" y="88"/>
                  </a:lnTo>
                  <a:lnTo>
                    <a:pt x="462" y="116"/>
                  </a:lnTo>
                  <a:lnTo>
                    <a:pt x="405" y="116"/>
                  </a:lnTo>
                  <a:lnTo>
                    <a:pt x="405" y="173"/>
                  </a:lnTo>
                  <a:lnTo>
                    <a:pt x="379" y="173"/>
                  </a:lnTo>
                  <a:lnTo>
                    <a:pt x="379" y="116"/>
                  </a:lnTo>
                  <a:lnTo>
                    <a:pt x="322" y="116"/>
                  </a:lnTo>
                  <a:close/>
                  <a:moveTo>
                    <a:pt x="424" y="204"/>
                  </a:moveTo>
                  <a:lnTo>
                    <a:pt x="424" y="247"/>
                  </a:lnTo>
                  <a:lnTo>
                    <a:pt x="360" y="247"/>
                  </a:lnTo>
                  <a:lnTo>
                    <a:pt x="360" y="204"/>
                  </a:lnTo>
                  <a:lnTo>
                    <a:pt x="424" y="204"/>
                  </a:lnTo>
                  <a:close/>
                  <a:moveTo>
                    <a:pt x="237" y="458"/>
                  </a:moveTo>
                  <a:lnTo>
                    <a:pt x="258" y="458"/>
                  </a:lnTo>
                  <a:lnTo>
                    <a:pt x="258" y="363"/>
                  </a:lnTo>
                  <a:lnTo>
                    <a:pt x="353" y="363"/>
                  </a:lnTo>
                  <a:lnTo>
                    <a:pt x="353" y="458"/>
                  </a:lnTo>
                  <a:lnTo>
                    <a:pt x="374" y="458"/>
                  </a:lnTo>
                  <a:lnTo>
                    <a:pt x="374" y="484"/>
                  </a:lnTo>
                  <a:lnTo>
                    <a:pt x="237" y="484"/>
                  </a:lnTo>
                  <a:lnTo>
                    <a:pt x="237" y="458"/>
                  </a:lnTo>
                  <a:close/>
                  <a:moveTo>
                    <a:pt x="237" y="719"/>
                  </a:moveTo>
                  <a:lnTo>
                    <a:pt x="258" y="719"/>
                  </a:lnTo>
                  <a:lnTo>
                    <a:pt x="258" y="624"/>
                  </a:lnTo>
                  <a:lnTo>
                    <a:pt x="353" y="624"/>
                  </a:lnTo>
                  <a:lnTo>
                    <a:pt x="353" y="719"/>
                  </a:lnTo>
                  <a:lnTo>
                    <a:pt x="374" y="719"/>
                  </a:lnTo>
                  <a:lnTo>
                    <a:pt x="374" y="743"/>
                  </a:lnTo>
                  <a:lnTo>
                    <a:pt x="237" y="743"/>
                  </a:lnTo>
                  <a:lnTo>
                    <a:pt x="237" y="719"/>
                  </a:lnTo>
                  <a:close/>
                  <a:moveTo>
                    <a:pt x="237" y="980"/>
                  </a:moveTo>
                  <a:lnTo>
                    <a:pt x="258" y="980"/>
                  </a:lnTo>
                  <a:lnTo>
                    <a:pt x="258" y="885"/>
                  </a:lnTo>
                  <a:lnTo>
                    <a:pt x="353" y="885"/>
                  </a:lnTo>
                  <a:lnTo>
                    <a:pt x="353" y="980"/>
                  </a:lnTo>
                  <a:lnTo>
                    <a:pt x="374" y="980"/>
                  </a:lnTo>
                  <a:lnTo>
                    <a:pt x="374" y="1004"/>
                  </a:lnTo>
                  <a:lnTo>
                    <a:pt x="237" y="1004"/>
                  </a:lnTo>
                  <a:lnTo>
                    <a:pt x="237" y="980"/>
                  </a:lnTo>
                  <a:close/>
                  <a:moveTo>
                    <a:pt x="201" y="1004"/>
                  </a:moveTo>
                  <a:lnTo>
                    <a:pt x="66" y="1004"/>
                  </a:lnTo>
                  <a:lnTo>
                    <a:pt x="66" y="980"/>
                  </a:lnTo>
                  <a:lnTo>
                    <a:pt x="85" y="980"/>
                  </a:lnTo>
                  <a:lnTo>
                    <a:pt x="85" y="885"/>
                  </a:lnTo>
                  <a:lnTo>
                    <a:pt x="182" y="885"/>
                  </a:lnTo>
                  <a:lnTo>
                    <a:pt x="182" y="980"/>
                  </a:lnTo>
                  <a:lnTo>
                    <a:pt x="201" y="980"/>
                  </a:lnTo>
                  <a:lnTo>
                    <a:pt x="201" y="1004"/>
                  </a:lnTo>
                  <a:close/>
                  <a:moveTo>
                    <a:pt x="201" y="743"/>
                  </a:moveTo>
                  <a:lnTo>
                    <a:pt x="66" y="743"/>
                  </a:lnTo>
                  <a:lnTo>
                    <a:pt x="66" y="719"/>
                  </a:lnTo>
                  <a:lnTo>
                    <a:pt x="85" y="719"/>
                  </a:lnTo>
                  <a:lnTo>
                    <a:pt x="85" y="624"/>
                  </a:lnTo>
                  <a:lnTo>
                    <a:pt x="182" y="624"/>
                  </a:lnTo>
                  <a:lnTo>
                    <a:pt x="182" y="719"/>
                  </a:lnTo>
                  <a:lnTo>
                    <a:pt x="201" y="719"/>
                  </a:lnTo>
                  <a:lnTo>
                    <a:pt x="201" y="743"/>
                  </a:lnTo>
                  <a:close/>
                  <a:moveTo>
                    <a:pt x="201" y="484"/>
                  </a:moveTo>
                  <a:lnTo>
                    <a:pt x="66" y="484"/>
                  </a:lnTo>
                  <a:lnTo>
                    <a:pt x="66" y="458"/>
                  </a:lnTo>
                  <a:lnTo>
                    <a:pt x="85" y="458"/>
                  </a:lnTo>
                  <a:lnTo>
                    <a:pt x="85" y="363"/>
                  </a:lnTo>
                  <a:lnTo>
                    <a:pt x="182" y="363"/>
                  </a:lnTo>
                  <a:lnTo>
                    <a:pt x="182" y="458"/>
                  </a:lnTo>
                  <a:lnTo>
                    <a:pt x="201" y="458"/>
                  </a:lnTo>
                  <a:lnTo>
                    <a:pt x="201" y="484"/>
                  </a:lnTo>
                  <a:close/>
                  <a:moveTo>
                    <a:pt x="718" y="1004"/>
                  </a:moveTo>
                  <a:lnTo>
                    <a:pt x="580" y="1004"/>
                  </a:lnTo>
                  <a:lnTo>
                    <a:pt x="580" y="980"/>
                  </a:lnTo>
                  <a:lnTo>
                    <a:pt x="602" y="980"/>
                  </a:lnTo>
                  <a:lnTo>
                    <a:pt x="602" y="885"/>
                  </a:lnTo>
                  <a:lnTo>
                    <a:pt x="697" y="885"/>
                  </a:lnTo>
                  <a:lnTo>
                    <a:pt x="697" y="980"/>
                  </a:lnTo>
                  <a:lnTo>
                    <a:pt x="718" y="980"/>
                  </a:lnTo>
                  <a:lnTo>
                    <a:pt x="718" y="1004"/>
                  </a:lnTo>
                  <a:close/>
                  <a:moveTo>
                    <a:pt x="718" y="743"/>
                  </a:moveTo>
                  <a:lnTo>
                    <a:pt x="580" y="743"/>
                  </a:lnTo>
                  <a:lnTo>
                    <a:pt x="580" y="719"/>
                  </a:lnTo>
                  <a:lnTo>
                    <a:pt x="602" y="719"/>
                  </a:lnTo>
                  <a:lnTo>
                    <a:pt x="602" y="624"/>
                  </a:lnTo>
                  <a:lnTo>
                    <a:pt x="697" y="624"/>
                  </a:lnTo>
                  <a:lnTo>
                    <a:pt x="697" y="719"/>
                  </a:lnTo>
                  <a:lnTo>
                    <a:pt x="718" y="719"/>
                  </a:lnTo>
                  <a:lnTo>
                    <a:pt x="718" y="743"/>
                  </a:lnTo>
                  <a:close/>
                  <a:moveTo>
                    <a:pt x="718" y="484"/>
                  </a:moveTo>
                  <a:lnTo>
                    <a:pt x="580" y="484"/>
                  </a:lnTo>
                  <a:lnTo>
                    <a:pt x="580" y="458"/>
                  </a:lnTo>
                  <a:lnTo>
                    <a:pt x="602" y="458"/>
                  </a:lnTo>
                  <a:lnTo>
                    <a:pt x="602" y="363"/>
                  </a:lnTo>
                  <a:lnTo>
                    <a:pt x="697" y="363"/>
                  </a:lnTo>
                  <a:lnTo>
                    <a:pt x="697" y="458"/>
                  </a:lnTo>
                  <a:lnTo>
                    <a:pt x="718" y="458"/>
                  </a:lnTo>
                  <a:lnTo>
                    <a:pt x="718" y="4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342" y="3370"/>
              <a:ext cx="1780" cy="1403"/>
            </a:xfrm>
            <a:custGeom>
              <a:avLst/>
              <a:gdLst>
                <a:gd name="T0" fmla="*/ 433 w 1780"/>
                <a:gd name="T1" fmla="*/ 247 h 1403"/>
                <a:gd name="T2" fmla="*/ 490 w 1780"/>
                <a:gd name="T3" fmla="*/ 0 h 1403"/>
                <a:gd name="T4" fmla="*/ 350 w 1780"/>
                <a:gd name="T5" fmla="*/ 204 h 1403"/>
                <a:gd name="T6" fmla="*/ 0 w 1780"/>
                <a:gd name="T7" fmla="*/ 1403 h 1403"/>
                <a:gd name="T8" fmla="*/ 275 w 1780"/>
                <a:gd name="T9" fmla="*/ 1161 h 1403"/>
                <a:gd name="T10" fmla="*/ 509 w 1780"/>
                <a:gd name="T11" fmla="*/ 1161 h 1403"/>
                <a:gd name="T12" fmla="*/ 784 w 1780"/>
                <a:gd name="T13" fmla="*/ 1403 h 1403"/>
                <a:gd name="T14" fmla="*/ 787 w 1780"/>
                <a:gd name="T15" fmla="*/ 622 h 1403"/>
                <a:gd name="T16" fmla="*/ 1780 w 1780"/>
                <a:gd name="T17" fmla="*/ 565 h 1403"/>
                <a:gd name="T18" fmla="*/ 526 w 1780"/>
                <a:gd name="T19" fmla="*/ 458 h 1403"/>
                <a:gd name="T20" fmla="*/ 410 w 1780"/>
                <a:gd name="T21" fmla="*/ 484 h 1403"/>
                <a:gd name="T22" fmla="*/ 431 w 1780"/>
                <a:gd name="T23" fmla="*/ 363 h 1403"/>
                <a:gd name="T24" fmla="*/ 547 w 1780"/>
                <a:gd name="T25" fmla="*/ 743 h 1403"/>
                <a:gd name="T26" fmla="*/ 431 w 1780"/>
                <a:gd name="T27" fmla="*/ 719 h 1403"/>
                <a:gd name="T28" fmla="*/ 526 w 1780"/>
                <a:gd name="T29" fmla="*/ 719 h 1403"/>
                <a:gd name="T30" fmla="*/ 431 w 1780"/>
                <a:gd name="T31" fmla="*/ 885 h 1403"/>
                <a:gd name="T32" fmla="*/ 547 w 1780"/>
                <a:gd name="T33" fmla="*/ 980 h 1403"/>
                <a:gd name="T34" fmla="*/ 410 w 1780"/>
                <a:gd name="T35" fmla="*/ 980 h 1403"/>
                <a:gd name="T36" fmla="*/ 322 w 1780"/>
                <a:gd name="T37" fmla="*/ 88 h 1403"/>
                <a:gd name="T38" fmla="*/ 405 w 1780"/>
                <a:gd name="T39" fmla="*/ 31 h 1403"/>
                <a:gd name="T40" fmla="*/ 462 w 1780"/>
                <a:gd name="T41" fmla="*/ 116 h 1403"/>
                <a:gd name="T42" fmla="*/ 379 w 1780"/>
                <a:gd name="T43" fmla="*/ 173 h 1403"/>
                <a:gd name="T44" fmla="*/ 424 w 1780"/>
                <a:gd name="T45" fmla="*/ 204 h 1403"/>
                <a:gd name="T46" fmla="*/ 360 w 1780"/>
                <a:gd name="T47" fmla="*/ 204 h 1403"/>
                <a:gd name="T48" fmla="*/ 258 w 1780"/>
                <a:gd name="T49" fmla="*/ 458 h 1403"/>
                <a:gd name="T50" fmla="*/ 353 w 1780"/>
                <a:gd name="T51" fmla="*/ 458 h 1403"/>
                <a:gd name="T52" fmla="*/ 237 w 1780"/>
                <a:gd name="T53" fmla="*/ 484 h 1403"/>
                <a:gd name="T54" fmla="*/ 258 w 1780"/>
                <a:gd name="T55" fmla="*/ 719 h 1403"/>
                <a:gd name="T56" fmla="*/ 353 w 1780"/>
                <a:gd name="T57" fmla="*/ 719 h 1403"/>
                <a:gd name="T58" fmla="*/ 237 w 1780"/>
                <a:gd name="T59" fmla="*/ 743 h 1403"/>
                <a:gd name="T60" fmla="*/ 258 w 1780"/>
                <a:gd name="T61" fmla="*/ 980 h 1403"/>
                <a:gd name="T62" fmla="*/ 353 w 1780"/>
                <a:gd name="T63" fmla="*/ 980 h 1403"/>
                <a:gd name="T64" fmla="*/ 237 w 1780"/>
                <a:gd name="T65" fmla="*/ 1004 h 1403"/>
                <a:gd name="T66" fmla="*/ 66 w 1780"/>
                <a:gd name="T67" fmla="*/ 1004 h 1403"/>
                <a:gd name="T68" fmla="*/ 85 w 1780"/>
                <a:gd name="T69" fmla="*/ 885 h 1403"/>
                <a:gd name="T70" fmla="*/ 201 w 1780"/>
                <a:gd name="T71" fmla="*/ 980 h 1403"/>
                <a:gd name="T72" fmla="*/ 66 w 1780"/>
                <a:gd name="T73" fmla="*/ 743 h 1403"/>
                <a:gd name="T74" fmla="*/ 85 w 1780"/>
                <a:gd name="T75" fmla="*/ 624 h 1403"/>
                <a:gd name="T76" fmla="*/ 201 w 1780"/>
                <a:gd name="T77" fmla="*/ 719 h 1403"/>
                <a:gd name="T78" fmla="*/ 66 w 1780"/>
                <a:gd name="T79" fmla="*/ 484 h 1403"/>
                <a:gd name="T80" fmla="*/ 85 w 1780"/>
                <a:gd name="T81" fmla="*/ 363 h 1403"/>
                <a:gd name="T82" fmla="*/ 201 w 1780"/>
                <a:gd name="T83" fmla="*/ 458 h 1403"/>
                <a:gd name="T84" fmla="*/ 580 w 1780"/>
                <a:gd name="T85" fmla="*/ 1004 h 1403"/>
                <a:gd name="T86" fmla="*/ 602 w 1780"/>
                <a:gd name="T87" fmla="*/ 885 h 1403"/>
                <a:gd name="T88" fmla="*/ 718 w 1780"/>
                <a:gd name="T89" fmla="*/ 980 h 1403"/>
                <a:gd name="T90" fmla="*/ 580 w 1780"/>
                <a:gd name="T91" fmla="*/ 743 h 1403"/>
                <a:gd name="T92" fmla="*/ 602 w 1780"/>
                <a:gd name="T93" fmla="*/ 624 h 1403"/>
                <a:gd name="T94" fmla="*/ 718 w 1780"/>
                <a:gd name="T95" fmla="*/ 719 h 1403"/>
                <a:gd name="T96" fmla="*/ 580 w 1780"/>
                <a:gd name="T97" fmla="*/ 484 h 1403"/>
                <a:gd name="T98" fmla="*/ 602 w 1780"/>
                <a:gd name="T99" fmla="*/ 363 h 1403"/>
                <a:gd name="T100" fmla="*/ 718 w 1780"/>
                <a:gd name="T101" fmla="*/ 45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80" h="1403">
                  <a:moveTo>
                    <a:pt x="784" y="565"/>
                  </a:moveTo>
                  <a:lnTo>
                    <a:pt x="784" y="247"/>
                  </a:lnTo>
                  <a:lnTo>
                    <a:pt x="433" y="247"/>
                  </a:lnTo>
                  <a:lnTo>
                    <a:pt x="433" y="204"/>
                  </a:lnTo>
                  <a:lnTo>
                    <a:pt x="490" y="204"/>
                  </a:lnTo>
                  <a:lnTo>
                    <a:pt x="490" y="0"/>
                  </a:lnTo>
                  <a:lnTo>
                    <a:pt x="294" y="0"/>
                  </a:lnTo>
                  <a:lnTo>
                    <a:pt x="294" y="204"/>
                  </a:lnTo>
                  <a:lnTo>
                    <a:pt x="350" y="204"/>
                  </a:lnTo>
                  <a:lnTo>
                    <a:pt x="350" y="247"/>
                  </a:lnTo>
                  <a:lnTo>
                    <a:pt x="0" y="247"/>
                  </a:lnTo>
                  <a:lnTo>
                    <a:pt x="0" y="1403"/>
                  </a:lnTo>
                  <a:lnTo>
                    <a:pt x="267" y="1403"/>
                  </a:lnTo>
                  <a:lnTo>
                    <a:pt x="267" y="1161"/>
                  </a:lnTo>
                  <a:lnTo>
                    <a:pt x="275" y="1161"/>
                  </a:lnTo>
                  <a:lnTo>
                    <a:pt x="286" y="1161"/>
                  </a:lnTo>
                  <a:lnTo>
                    <a:pt x="497" y="1161"/>
                  </a:lnTo>
                  <a:lnTo>
                    <a:pt x="509" y="1161"/>
                  </a:lnTo>
                  <a:lnTo>
                    <a:pt x="516" y="1161"/>
                  </a:lnTo>
                  <a:lnTo>
                    <a:pt x="516" y="1403"/>
                  </a:lnTo>
                  <a:lnTo>
                    <a:pt x="784" y="1403"/>
                  </a:lnTo>
                  <a:lnTo>
                    <a:pt x="784" y="650"/>
                  </a:lnTo>
                  <a:lnTo>
                    <a:pt x="784" y="622"/>
                  </a:lnTo>
                  <a:lnTo>
                    <a:pt x="787" y="622"/>
                  </a:lnTo>
                  <a:lnTo>
                    <a:pt x="1749" y="622"/>
                  </a:lnTo>
                  <a:lnTo>
                    <a:pt x="1780" y="622"/>
                  </a:lnTo>
                  <a:lnTo>
                    <a:pt x="1780" y="565"/>
                  </a:lnTo>
                  <a:lnTo>
                    <a:pt x="784" y="565"/>
                  </a:lnTo>
                  <a:close/>
                  <a:moveTo>
                    <a:pt x="526" y="363"/>
                  </a:moveTo>
                  <a:lnTo>
                    <a:pt x="526" y="458"/>
                  </a:lnTo>
                  <a:lnTo>
                    <a:pt x="547" y="458"/>
                  </a:lnTo>
                  <a:lnTo>
                    <a:pt x="547" y="484"/>
                  </a:lnTo>
                  <a:lnTo>
                    <a:pt x="410" y="484"/>
                  </a:lnTo>
                  <a:lnTo>
                    <a:pt x="410" y="458"/>
                  </a:lnTo>
                  <a:lnTo>
                    <a:pt x="431" y="458"/>
                  </a:lnTo>
                  <a:lnTo>
                    <a:pt x="431" y="363"/>
                  </a:lnTo>
                  <a:lnTo>
                    <a:pt x="526" y="363"/>
                  </a:lnTo>
                  <a:close/>
                  <a:moveTo>
                    <a:pt x="547" y="719"/>
                  </a:moveTo>
                  <a:lnTo>
                    <a:pt x="547" y="743"/>
                  </a:lnTo>
                  <a:lnTo>
                    <a:pt x="410" y="743"/>
                  </a:lnTo>
                  <a:lnTo>
                    <a:pt x="410" y="719"/>
                  </a:lnTo>
                  <a:lnTo>
                    <a:pt x="431" y="719"/>
                  </a:lnTo>
                  <a:lnTo>
                    <a:pt x="431" y="624"/>
                  </a:lnTo>
                  <a:lnTo>
                    <a:pt x="526" y="624"/>
                  </a:lnTo>
                  <a:lnTo>
                    <a:pt x="526" y="719"/>
                  </a:lnTo>
                  <a:lnTo>
                    <a:pt x="547" y="719"/>
                  </a:lnTo>
                  <a:close/>
                  <a:moveTo>
                    <a:pt x="431" y="980"/>
                  </a:moveTo>
                  <a:lnTo>
                    <a:pt x="431" y="885"/>
                  </a:lnTo>
                  <a:lnTo>
                    <a:pt x="526" y="885"/>
                  </a:lnTo>
                  <a:lnTo>
                    <a:pt x="526" y="980"/>
                  </a:lnTo>
                  <a:lnTo>
                    <a:pt x="547" y="980"/>
                  </a:lnTo>
                  <a:lnTo>
                    <a:pt x="547" y="1004"/>
                  </a:lnTo>
                  <a:lnTo>
                    <a:pt x="410" y="1004"/>
                  </a:lnTo>
                  <a:lnTo>
                    <a:pt x="410" y="980"/>
                  </a:lnTo>
                  <a:lnTo>
                    <a:pt x="431" y="980"/>
                  </a:lnTo>
                  <a:close/>
                  <a:moveTo>
                    <a:pt x="322" y="116"/>
                  </a:moveTo>
                  <a:lnTo>
                    <a:pt x="322" y="88"/>
                  </a:lnTo>
                  <a:lnTo>
                    <a:pt x="379" y="88"/>
                  </a:lnTo>
                  <a:lnTo>
                    <a:pt x="379" y="31"/>
                  </a:lnTo>
                  <a:lnTo>
                    <a:pt x="405" y="31"/>
                  </a:lnTo>
                  <a:lnTo>
                    <a:pt x="405" y="88"/>
                  </a:lnTo>
                  <a:lnTo>
                    <a:pt x="462" y="88"/>
                  </a:lnTo>
                  <a:lnTo>
                    <a:pt x="462" y="116"/>
                  </a:lnTo>
                  <a:lnTo>
                    <a:pt x="405" y="116"/>
                  </a:lnTo>
                  <a:lnTo>
                    <a:pt x="405" y="173"/>
                  </a:lnTo>
                  <a:lnTo>
                    <a:pt x="379" y="173"/>
                  </a:lnTo>
                  <a:lnTo>
                    <a:pt x="379" y="116"/>
                  </a:lnTo>
                  <a:lnTo>
                    <a:pt x="322" y="116"/>
                  </a:lnTo>
                  <a:close/>
                  <a:moveTo>
                    <a:pt x="424" y="204"/>
                  </a:moveTo>
                  <a:lnTo>
                    <a:pt x="424" y="247"/>
                  </a:lnTo>
                  <a:lnTo>
                    <a:pt x="360" y="247"/>
                  </a:lnTo>
                  <a:lnTo>
                    <a:pt x="360" y="204"/>
                  </a:lnTo>
                  <a:lnTo>
                    <a:pt x="424" y="204"/>
                  </a:lnTo>
                  <a:close/>
                  <a:moveTo>
                    <a:pt x="237" y="458"/>
                  </a:moveTo>
                  <a:lnTo>
                    <a:pt x="258" y="458"/>
                  </a:lnTo>
                  <a:lnTo>
                    <a:pt x="258" y="363"/>
                  </a:lnTo>
                  <a:lnTo>
                    <a:pt x="353" y="363"/>
                  </a:lnTo>
                  <a:lnTo>
                    <a:pt x="353" y="458"/>
                  </a:lnTo>
                  <a:lnTo>
                    <a:pt x="374" y="458"/>
                  </a:lnTo>
                  <a:lnTo>
                    <a:pt x="374" y="484"/>
                  </a:lnTo>
                  <a:lnTo>
                    <a:pt x="237" y="484"/>
                  </a:lnTo>
                  <a:lnTo>
                    <a:pt x="237" y="458"/>
                  </a:lnTo>
                  <a:close/>
                  <a:moveTo>
                    <a:pt x="237" y="719"/>
                  </a:moveTo>
                  <a:lnTo>
                    <a:pt x="258" y="719"/>
                  </a:lnTo>
                  <a:lnTo>
                    <a:pt x="258" y="624"/>
                  </a:lnTo>
                  <a:lnTo>
                    <a:pt x="353" y="624"/>
                  </a:lnTo>
                  <a:lnTo>
                    <a:pt x="353" y="719"/>
                  </a:lnTo>
                  <a:lnTo>
                    <a:pt x="374" y="719"/>
                  </a:lnTo>
                  <a:lnTo>
                    <a:pt x="374" y="743"/>
                  </a:lnTo>
                  <a:lnTo>
                    <a:pt x="237" y="743"/>
                  </a:lnTo>
                  <a:lnTo>
                    <a:pt x="237" y="719"/>
                  </a:lnTo>
                  <a:close/>
                  <a:moveTo>
                    <a:pt x="237" y="980"/>
                  </a:moveTo>
                  <a:lnTo>
                    <a:pt x="258" y="980"/>
                  </a:lnTo>
                  <a:lnTo>
                    <a:pt x="258" y="885"/>
                  </a:lnTo>
                  <a:lnTo>
                    <a:pt x="353" y="885"/>
                  </a:lnTo>
                  <a:lnTo>
                    <a:pt x="353" y="980"/>
                  </a:lnTo>
                  <a:lnTo>
                    <a:pt x="374" y="980"/>
                  </a:lnTo>
                  <a:lnTo>
                    <a:pt x="374" y="1004"/>
                  </a:lnTo>
                  <a:lnTo>
                    <a:pt x="237" y="1004"/>
                  </a:lnTo>
                  <a:lnTo>
                    <a:pt x="237" y="980"/>
                  </a:lnTo>
                  <a:close/>
                  <a:moveTo>
                    <a:pt x="201" y="1004"/>
                  </a:moveTo>
                  <a:lnTo>
                    <a:pt x="66" y="1004"/>
                  </a:lnTo>
                  <a:lnTo>
                    <a:pt x="66" y="980"/>
                  </a:lnTo>
                  <a:lnTo>
                    <a:pt x="85" y="980"/>
                  </a:lnTo>
                  <a:lnTo>
                    <a:pt x="85" y="885"/>
                  </a:lnTo>
                  <a:lnTo>
                    <a:pt x="182" y="885"/>
                  </a:lnTo>
                  <a:lnTo>
                    <a:pt x="182" y="980"/>
                  </a:lnTo>
                  <a:lnTo>
                    <a:pt x="201" y="980"/>
                  </a:lnTo>
                  <a:lnTo>
                    <a:pt x="201" y="1004"/>
                  </a:lnTo>
                  <a:close/>
                  <a:moveTo>
                    <a:pt x="201" y="743"/>
                  </a:moveTo>
                  <a:lnTo>
                    <a:pt x="66" y="743"/>
                  </a:lnTo>
                  <a:lnTo>
                    <a:pt x="66" y="719"/>
                  </a:lnTo>
                  <a:lnTo>
                    <a:pt x="85" y="719"/>
                  </a:lnTo>
                  <a:lnTo>
                    <a:pt x="85" y="624"/>
                  </a:lnTo>
                  <a:lnTo>
                    <a:pt x="182" y="624"/>
                  </a:lnTo>
                  <a:lnTo>
                    <a:pt x="182" y="719"/>
                  </a:lnTo>
                  <a:lnTo>
                    <a:pt x="201" y="719"/>
                  </a:lnTo>
                  <a:lnTo>
                    <a:pt x="201" y="743"/>
                  </a:lnTo>
                  <a:close/>
                  <a:moveTo>
                    <a:pt x="201" y="484"/>
                  </a:moveTo>
                  <a:lnTo>
                    <a:pt x="66" y="484"/>
                  </a:lnTo>
                  <a:lnTo>
                    <a:pt x="66" y="458"/>
                  </a:lnTo>
                  <a:lnTo>
                    <a:pt x="85" y="458"/>
                  </a:lnTo>
                  <a:lnTo>
                    <a:pt x="85" y="363"/>
                  </a:lnTo>
                  <a:lnTo>
                    <a:pt x="182" y="363"/>
                  </a:lnTo>
                  <a:lnTo>
                    <a:pt x="182" y="458"/>
                  </a:lnTo>
                  <a:lnTo>
                    <a:pt x="201" y="458"/>
                  </a:lnTo>
                  <a:lnTo>
                    <a:pt x="201" y="484"/>
                  </a:lnTo>
                  <a:close/>
                  <a:moveTo>
                    <a:pt x="718" y="1004"/>
                  </a:moveTo>
                  <a:lnTo>
                    <a:pt x="580" y="1004"/>
                  </a:lnTo>
                  <a:lnTo>
                    <a:pt x="580" y="980"/>
                  </a:lnTo>
                  <a:lnTo>
                    <a:pt x="602" y="980"/>
                  </a:lnTo>
                  <a:lnTo>
                    <a:pt x="602" y="885"/>
                  </a:lnTo>
                  <a:lnTo>
                    <a:pt x="697" y="885"/>
                  </a:lnTo>
                  <a:lnTo>
                    <a:pt x="697" y="980"/>
                  </a:lnTo>
                  <a:lnTo>
                    <a:pt x="718" y="980"/>
                  </a:lnTo>
                  <a:lnTo>
                    <a:pt x="718" y="1004"/>
                  </a:lnTo>
                  <a:close/>
                  <a:moveTo>
                    <a:pt x="718" y="743"/>
                  </a:moveTo>
                  <a:lnTo>
                    <a:pt x="580" y="743"/>
                  </a:lnTo>
                  <a:lnTo>
                    <a:pt x="580" y="719"/>
                  </a:lnTo>
                  <a:lnTo>
                    <a:pt x="602" y="719"/>
                  </a:lnTo>
                  <a:lnTo>
                    <a:pt x="602" y="624"/>
                  </a:lnTo>
                  <a:lnTo>
                    <a:pt x="697" y="624"/>
                  </a:lnTo>
                  <a:lnTo>
                    <a:pt x="697" y="719"/>
                  </a:lnTo>
                  <a:lnTo>
                    <a:pt x="718" y="719"/>
                  </a:lnTo>
                  <a:lnTo>
                    <a:pt x="718" y="743"/>
                  </a:lnTo>
                  <a:close/>
                  <a:moveTo>
                    <a:pt x="718" y="484"/>
                  </a:moveTo>
                  <a:lnTo>
                    <a:pt x="580" y="484"/>
                  </a:lnTo>
                  <a:lnTo>
                    <a:pt x="580" y="458"/>
                  </a:lnTo>
                  <a:lnTo>
                    <a:pt x="602" y="458"/>
                  </a:lnTo>
                  <a:lnTo>
                    <a:pt x="602" y="363"/>
                  </a:lnTo>
                  <a:lnTo>
                    <a:pt x="697" y="363"/>
                  </a:lnTo>
                  <a:lnTo>
                    <a:pt x="697" y="458"/>
                  </a:lnTo>
                  <a:lnTo>
                    <a:pt x="718" y="458"/>
                  </a:lnTo>
                  <a:lnTo>
                    <a:pt x="718" y="484"/>
                  </a:lnTo>
                  <a:close/>
                </a:path>
              </a:pathLst>
            </a:custGeom>
            <a:solidFill>
              <a:srgbClr val="F34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1129" y="4020"/>
              <a:ext cx="962" cy="753"/>
            </a:xfrm>
            <a:custGeom>
              <a:avLst/>
              <a:gdLst>
                <a:gd name="T0" fmla="*/ 0 w 962"/>
                <a:gd name="T1" fmla="*/ 753 h 753"/>
                <a:gd name="T2" fmla="*/ 946 w 962"/>
                <a:gd name="T3" fmla="*/ 649 h 753"/>
                <a:gd name="T4" fmla="*/ 946 w 962"/>
                <a:gd name="T5" fmla="*/ 611 h 753"/>
                <a:gd name="T6" fmla="*/ 946 w 962"/>
                <a:gd name="T7" fmla="*/ 570 h 753"/>
                <a:gd name="T8" fmla="*/ 946 w 962"/>
                <a:gd name="T9" fmla="*/ 532 h 753"/>
                <a:gd name="T10" fmla="*/ 946 w 962"/>
                <a:gd name="T11" fmla="*/ 492 h 753"/>
                <a:gd name="T12" fmla="*/ 946 w 962"/>
                <a:gd name="T13" fmla="*/ 454 h 753"/>
                <a:gd name="T14" fmla="*/ 946 w 962"/>
                <a:gd name="T15" fmla="*/ 414 h 753"/>
                <a:gd name="T16" fmla="*/ 946 w 962"/>
                <a:gd name="T17" fmla="*/ 376 h 753"/>
                <a:gd name="T18" fmla="*/ 946 w 962"/>
                <a:gd name="T19" fmla="*/ 338 h 753"/>
                <a:gd name="T20" fmla="*/ 946 w 962"/>
                <a:gd name="T21" fmla="*/ 300 h 753"/>
                <a:gd name="T22" fmla="*/ 946 w 962"/>
                <a:gd name="T23" fmla="*/ 259 h 753"/>
                <a:gd name="T24" fmla="*/ 946 w 962"/>
                <a:gd name="T25" fmla="*/ 221 h 753"/>
                <a:gd name="T26" fmla="*/ 946 w 962"/>
                <a:gd name="T27" fmla="*/ 179 h 753"/>
                <a:gd name="T28" fmla="*/ 946 w 962"/>
                <a:gd name="T29" fmla="*/ 141 h 753"/>
                <a:gd name="T30" fmla="*/ 946 w 962"/>
                <a:gd name="T31" fmla="*/ 100 h 753"/>
                <a:gd name="T32" fmla="*/ 877 w 962"/>
                <a:gd name="T33" fmla="*/ 36 h 753"/>
                <a:gd name="T34" fmla="*/ 844 w 962"/>
                <a:gd name="T35" fmla="*/ 72 h 753"/>
                <a:gd name="T36" fmla="*/ 844 w 962"/>
                <a:gd name="T37" fmla="*/ 150 h 753"/>
                <a:gd name="T38" fmla="*/ 844 w 962"/>
                <a:gd name="T39" fmla="*/ 231 h 753"/>
                <a:gd name="T40" fmla="*/ 844 w 962"/>
                <a:gd name="T41" fmla="*/ 309 h 753"/>
                <a:gd name="T42" fmla="*/ 844 w 962"/>
                <a:gd name="T43" fmla="*/ 385 h 753"/>
                <a:gd name="T44" fmla="*/ 844 w 962"/>
                <a:gd name="T45" fmla="*/ 463 h 753"/>
                <a:gd name="T46" fmla="*/ 844 w 962"/>
                <a:gd name="T47" fmla="*/ 542 h 753"/>
                <a:gd name="T48" fmla="*/ 844 w 962"/>
                <a:gd name="T49" fmla="*/ 620 h 753"/>
                <a:gd name="T50" fmla="*/ 673 w 962"/>
                <a:gd name="T51" fmla="*/ 131 h 753"/>
                <a:gd name="T52" fmla="*/ 583 w 962"/>
                <a:gd name="T53" fmla="*/ 333 h 753"/>
                <a:gd name="T54" fmla="*/ 690 w 962"/>
                <a:gd name="T55" fmla="*/ 333 h 753"/>
                <a:gd name="T56" fmla="*/ 599 w 962"/>
                <a:gd name="T57" fmla="*/ 535 h 753"/>
                <a:gd name="T58" fmla="*/ 690 w 962"/>
                <a:gd name="T59" fmla="*/ 554 h 753"/>
                <a:gd name="T60" fmla="*/ 467 w 962"/>
                <a:gd name="T61" fmla="*/ 57 h 753"/>
                <a:gd name="T62" fmla="*/ 450 w 962"/>
                <a:gd name="T63" fmla="*/ 150 h 753"/>
                <a:gd name="T64" fmla="*/ 540 w 962"/>
                <a:gd name="T65" fmla="*/ 259 h 753"/>
                <a:gd name="T66" fmla="*/ 450 w 962"/>
                <a:gd name="T67" fmla="*/ 333 h 753"/>
                <a:gd name="T68" fmla="*/ 540 w 962"/>
                <a:gd name="T69" fmla="*/ 535 h 753"/>
                <a:gd name="T70" fmla="*/ 317 w 962"/>
                <a:gd name="T71" fmla="*/ 131 h 753"/>
                <a:gd name="T72" fmla="*/ 424 w 962"/>
                <a:gd name="T73" fmla="*/ 131 h 753"/>
                <a:gd name="T74" fmla="*/ 334 w 962"/>
                <a:gd name="T75" fmla="*/ 333 h 753"/>
                <a:gd name="T76" fmla="*/ 424 w 962"/>
                <a:gd name="T77" fmla="*/ 352 h 753"/>
                <a:gd name="T78" fmla="*/ 334 w 962"/>
                <a:gd name="T79" fmla="*/ 461 h 753"/>
                <a:gd name="T80" fmla="*/ 317 w 962"/>
                <a:gd name="T81" fmla="*/ 554 h 753"/>
                <a:gd name="T82" fmla="*/ 275 w 962"/>
                <a:gd name="T83" fmla="*/ 57 h 753"/>
                <a:gd name="T84" fmla="*/ 185 w 962"/>
                <a:gd name="T85" fmla="*/ 131 h 753"/>
                <a:gd name="T86" fmla="*/ 275 w 962"/>
                <a:gd name="T87" fmla="*/ 333 h 753"/>
                <a:gd name="T88" fmla="*/ 185 w 962"/>
                <a:gd name="T89" fmla="*/ 535 h 753"/>
                <a:gd name="T90" fmla="*/ 289 w 962"/>
                <a:gd name="T91" fmla="*/ 535 h 753"/>
                <a:gd name="T92" fmla="*/ 66 w 962"/>
                <a:gd name="T93" fmla="*/ 131 h 753"/>
                <a:gd name="T94" fmla="*/ 156 w 962"/>
                <a:gd name="T95" fmla="*/ 150 h 753"/>
                <a:gd name="T96" fmla="*/ 66 w 962"/>
                <a:gd name="T97" fmla="*/ 259 h 753"/>
                <a:gd name="T98" fmla="*/ 49 w 962"/>
                <a:gd name="T99" fmla="*/ 352 h 753"/>
                <a:gd name="T100" fmla="*/ 140 w 962"/>
                <a:gd name="T101" fmla="*/ 461 h 753"/>
                <a:gd name="T102" fmla="*/ 49 w 962"/>
                <a:gd name="T103" fmla="*/ 535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2" h="753">
                  <a:moveTo>
                    <a:pt x="0" y="753"/>
                  </a:moveTo>
                  <a:lnTo>
                    <a:pt x="962" y="753"/>
                  </a:lnTo>
                  <a:lnTo>
                    <a:pt x="962" y="0"/>
                  </a:lnTo>
                  <a:lnTo>
                    <a:pt x="0" y="0"/>
                  </a:lnTo>
                  <a:lnTo>
                    <a:pt x="0" y="753"/>
                  </a:lnTo>
                  <a:close/>
                  <a:moveTo>
                    <a:pt x="946" y="649"/>
                  </a:moveTo>
                  <a:lnTo>
                    <a:pt x="920" y="649"/>
                  </a:lnTo>
                  <a:lnTo>
                    <a:pt x="920" y="620"/>
                  </a:lnTo>
                  <a:lnTo>
                    <a:pt x="946" y="620"/>
                  </a:lnTo>
                  <a:lnTo>
                    <a:pt x="946" y="649"/>
                  </a:lnTo>
                  <a:close/>
                  <a:moveTo>
                    <a:pt x="946" y="611"/>
                  </a:moveTo>
                  <a:lnTo>
                    <a:pt x="877" y="611"/>
                  </a:lnTo>
                  <a:lnTo>
                    <a:pt x="877" y="582"/>
                  </a:lnTo>
                  <a:lnTo>
                    <a:pt x="946" y="582"/>
                  </a:lnTo>
                  <a:lnTo>
                    <a:pt x="946" y="611"/>
                  </a:lnTo>
                  <a:close/>
                  <a:moveTo>
                    <a:pt x="946" y="570"/>
                  </a:moveTo>
                  <a:lnTo>
                    <a:pt x="920" y="570"/>
                  </a:lnTo>
                  <a:lnTo>
                    <a:pt x="920" y="542"/>
                  </a:lnTo>
                  <a:lnTo>
                    <a:pt x="946" y="542"/>
                  </a:lnTo>
                  <a:lnTo>
                    <a:pt x="946" y="570"/>
                  </a:lnTo>
                  <a:close/>
                  <a:moveTo>
                    <a:pt x="946" y="532"/>
                  </a:moveTo>
                  <a:lnTo>
                    <a:pt x="877" y="532"/>
                  </a:lnTo>
                  <a:lnTo>
                    <a:pt x="877" y="506"/>
                  </a:lnTo>
                  <a:lnTo>
                    <a:pt x="946" y="506"/>
                  </a:lnTo>
                  <a:lnTo>
                    <a:pt x="946" y="532"/>
                  </a:lnTo>
                  <a:close/>
                  <a:moveTo>
                    <a:pt x="946" y="492"/>
                  </a:moveTo>
                  <a:lnTo>
                    <a:pt x="920" y="492"/>
                  </a:lnTo>
                  <a:lnTo>
                    <a:pt x="920" y="463"/>
                  </a:lnTo>
                  <a:lnTo>
                    <a:pt x="946" y="463"/>
                  </a:lnTo>
                  <a:lnTo>
                    <a:pt x="946" y="492"/>
                  </a:lnTo>
                  <a:close/>
                  <a:moveTo>
                    <a:pt x="946" y="454"/>
                  </a:moveTo>
                  <a:lnTo>
                    <a:pt x="877" y="454"/>
                  </a:lnTo>
                  <a:lnTo>
                    <a:pt x="877" y="425"/>
                  </a:lnTo>
                  <a:lnTo>
                    <a:pt x="946" y="425"/>
                  </a:lnTo>
                  <a:lnTo>
                    <a:pt x="946" y="454"/>
                  </a:lnTo>
                  <a:close/>
                  <a:moveTo>
                    <a:pt x="946" y="414"/>
                  </a:moveTo>
                  <a:lnTo>
                    <a:pt x="920" y="414"/>
                  </a:lnTo>
                  <a:lnTo>
                    <a:pt x="920" y="385"/>
                  </a:lnTo>
                  <a:lnTo>
                    <a:pt x="946" y="385"/>
                  </a:lnTo>
                  <a:lnTo>
                    <a:pt x="946" y="414"/>
                  </a:lnTo>
                  <a:close/>
                  <a:moveTo>
                    <a:pt x="946" y="376"/>
                  </a:moveTo>
                  <a:lnTo>
                    <a:pt x="877" y="376"/>
                  </a:lnTo>
                  <a:lnTo>
                    <a:pt x="877" y="347"/>
                  </a:lnTo>
                  <a:lnTo>
                    <a:pt x="946" y="347"/>
                  </a:lnTo>
                  <a:lnTo>
                    <a:pt x="946" y="376"/>
                  </a:lnTo>
                  <a:close/>
                  <a:moveTo>
                    <a:pt x="946" y="338"/>
                  </a:moveTo>
                  <a:lnTo>
                    <a:pt x="920" y="338"/>
                  </a:lnTo>
                  <a:lnTo>
                    <a:pt x="920" y="309"/>
                  </a:lnTo>
                  <a:lnTo>
                    <a:pt x="946" y="309"/>
                  </a:lnTo>
                  <a:lnTo>
                    <a:pt x="946" y="338"/>
                  </a:lnTo>
                  <a:close/>
                  <a:moveTo>
                    <a:pt x="946" y="300"/>
                  </a:moveTo>
                  <a:lnTo>
                    <a:pt x="877" y="300"/>
                  </a:lnTo>
                  <a:lnTo>
                    <a:pt x="877" y="271"/>
                  </a:lnTo>
                  <a:lnTo>
                    <a:pt x="946" y="271"/>
                  </a:lnTo>
                  <a:lnTo>
                    <a:pt x="946" y="300"/>
                  </a:lnTo>
                  <a:close/>
                  <a:moveTo>
                    <a:pt x="946" y="259"/>
                  </a:moveTo>
                  <a:lnTo>
                    <a:pt x="920" y="259"/>
                  </a:lnTo>
                  <a:lnTo>
                    <a:pt x="920" y="231"/>
                  </a:lnTo>
                  <a:lnTo>
                    <a:pt x="946" y="231"/>
                  </a:lnTo>
                  <a:lnTo>
                    <a:pt x="946" y="259"/>
                  </a:lnTo>
                  <a:close/>
                  <a:moveTo>
                    <a:pt x="946" y="221"/>
                  </a:moveTo>
                  <a:lnTo>
                    <a:pt x="877" y="221"/>
                  </a:lnTo>
                  <a:lnTo>
                    <a:pt x="877" y="193"/>
                  </a:lnTo>
                  <a:lnTo>
                    <a:pt x="946" y="193"/>
                  </a:lnTo>
                  <a:lnTo>
                    <a:pt x="946" y="221"/>
                  </a:lnTo>
                  <a:close/>
                  <a:moveTo>
                    <a:pt x="946" y="179"/>
                  </a:moveTo>
                  <a:lnTo>
                    <a:pt x="920" y="179"/>
                  </a:lnTo>
                  <a:lnTo>
                    <a:pt x="920" y="150"/>
                  </a:lnTo>
                  <a:lnTo>
                    <a:pt x="946" y="150"/>
                  </a:lnTo>
                  <a:lnTo>
                    <a:pt x="946" y="179"/>
                  </a:lnTo>
                  <a:close/>
                  <a:moveTo>
                    <a:pt x="946" y="141"/>
                  </a:moveTo>
                  <a:lnTo>
                    <a:pt x="877" y="141"/>
                  </a:lnTo>
                  <a:lnTo>
                    <a:pt x="877" y="112"/>
                  </a:lnTo>
                  <a:lnTo>
                    <a:pt x="946" y="112"/>
                  </a:lnTo>
                  <a:lnTo>
                    <a:pt x="946" y="141"/>
                  </a:lnTo>
                  <a:close/>
                  <a:moveTo>
                    <a:pt x="946" y="100"/>
                  </a:moveTo>
                  <a:lnTo>
                    <a:pt x="920" y="100"/>
                  </a:lnTo>
                  <a:lnTo>
                    <a:pt x="920" y="72"/>
                  </a:lnTo>
                  <a:lnTo>
                    <a:pt x="946" y="72"/>
                  </a:lnTo>
                  <a:lnTo>
                    <a:pt x="946" y="100"/>
                  </a:lnTo>
                  <a:close/>
                  <a:moveTo>
                    <a:pt x="877" y="36"/>
                  </a:moveTo>
                  <a:lnTo>
                    <a:pt x="946" y="36"/>
                  </a:lnTo>
                  <a:lnTo>
                    <a:pt x="946" y="62"/>
                  </a:lnTo>
                  <a:lnTo>
                    <a:pt x="877" y="62"/>
                  </a:lnTo>
                  <a:lnTo>
                    <a:pt x="877" y="36"/>
                  </a:lnTo>
                  <a:close/>
                  <a:moveTo>
                    <a:pt x="844" y="72"/>
                  </a:moveTo>
                  <a:lnTo>
                    <a:pt x="910" y="72"/>
                  </a:lnTo>
                  <a:lnTo>
                    <a:pt x="910" y="100"/>
                  </a:lnTo>
                  <a:lnTo>
                    <a:pt x="844" y="100"/>
                  </a:lnTo>
                  <a:lnTo>
                    <a:pt x="844" y="72"/>
                  </a:lnTo>
                  <a:close/>
                  <a:moveTo>
                    <a:pt x="844" y="150"/>
                  </a:moveTo>
                  <a:lnTo>
                    <a:pt x="910" y="150"/>
                  </a:lnTo>
                  <a:lnTo>
                    <a:pt x="910" y="179"/>
                  </a:lnTo>
                  <a:lnTo>
                    <a:pt x="844" y="179"/>
                  </a:lnTo>
                  <a:lnTo>
                    <a:pt x="844" y="150"/>
                  </a:lnTo>
                  <a:close/>
                  <a:moveTo>
                    <a:pt x="844" y="231"/>
                  </a:moveTo>
                  <a:lnTo>
                    <a:pt x="910" y="231"/>
                  </a:lnTo>
                  <a:lnTo>
                    <a:pt x="910" y="259"/>
                  </a:lnTo>
                  <a:lnTo>
                    <a:pt x="844" y="259"/>
                  </a:lnTo>
                  <a:lnTo>
                    <a:pt x="844" y="231"/>
                  </a:lnTo>
                  <a:close/>
                  <a:moveTo>
                    <a:pt x="844" y="309"/>
                  </a:moveTo>
                  <a:lnTo>
                    <a:pt x="910" y="309"/>
                  </a:lnTo>
                  <a:lnTo>
                    <a:pt x="910" y="338"/>
                  </a:lnTo>
                  <a:lnTo>
                    <a:pt x="844" y="338"/>
                  </a:lnTo>
                  <a:lnTo>
                    <a:pt x="844" y="309"/>
                  </a:lnTo>
                  <a:close/>
                  <a:moveTo>
                    <a:pt x="844" y="385"/>
                  </a:moveTo>
                  <a:lnTo>
                    <a:pt x="910" y="385"/>
                  </a:lnTo>
                  <a:lnTo>
                    <a:pt x="910" y="414"/>
                  </a:lnTo>
                  <a:lnTo>
                    <a:pt x="844" y="414"/>
                  </a:lnTo>
                  <a:lnTo>
                    <a:pt x="844" y="385"/>
                  </a:lnTo>
                  <a:close/>
                  <a:moveTo>
                    <a:pt x="844" y="463"/>
                  </a:moveTo>
                  <a:lnTo>
                    <a:pt x="910" y="463"/>
                  </a:lnTo>
                  <a:lnTo>
                    <a:pt x="910" y="492"/>
                  </a:lnTo>
                  <a:lnTo>
                    <a:pt x="844" y="492"/>
                  </a:lnTo>
                  <a:lnTo>
                    <a:pt x="844" y="463"/>
                  </a:lnTo>
                  <a:close/>
                  <a:moveTo>
                    <a:pt x="844" y="542"/>
                  </a:moveTo>
                  <a:lnTo>
                    <a:pt x="910" y="542"/>
                  </a:lnTo>
                  <a:lnTo>
                    <a:pt x="910" y="570"/>
                  </a:lnTo>
                  <a:lnTo>
                    <a:pt x="844" y="570"/>
                  </a:lnTo>
                  <a:lnTo>
                    <a:pt x="844" y="542"/>
                  </a:lnTo>
                  <a:close/>
                  <a:moveTo>
                    <a:pt x="844" y="620"/>
                  </a:moveTo>
                  <a:lnTo>
                    <a:pt x="910" y="620"/>
                  </a:lnTo>
                  <a:lnTo>
                    <a:pt x="910" y="649"/>
                  </a:lnTo>
                  <a:lnTo>
                    <a:pt x="844" y="649"/>
                  </a:lnTo>
                  <a:lnTo>
                    <a:pt x="844" y="620"/>
                  </a:lnTo>
                  <a:close/>
                  <a:moveTo>
                    <a:pt x="583" y="131"/>
                  </a:moveTo>
                  <a:lnTo>
                    <a:pt x="599" y="131"/>
                  </a:lnTo>
                  <a:lnTo>
                    <a:pt x="599" y="57"/>
                  </a:lnTo>
                  <a:lnTo>
                    <a:pt x="673" y="57"/>
                  </a:lnTo>
                  <a:lnTo>
                    <a:pt x="673" y="131"/>
                  </a:lnTo>
                  <a:lnTo>
                    <a:pt x="690" y="131"/>
                  </a:lnTo>
                  <a:lnTo>
                    <a:pt x="690" y="150"/>
                  </a:lnTo>
                  <a:lnTo>
                    <a:pt x="583" y="150"/>
                  </a:lnTo>
                  <a:lnTo>
                    <a:pt x="583" y="131"/>
                  </a:lnTo>
                  <a:close/>
                  <a:moveTo>
                    <a:pt x="583" y="333"/>
                  </a:moveTo>
                  <a:lnTo>
                    <a:pt x="599" y="333"/>
                  </a:lnTo>
                  <a:lnTo>
                    <a:pt x="599" y="259"/>
                  </a:lnTo>
                  <a:lnTo>
                    <a:pt x="673" y="259"/>
                  </a:lnTo>
                  <a:lnTo>
                    <a:pt x="673" y="333"/>
                  </a:lnTo>
                  <a:lnTo>
                    <a:pt x="690" y="333"/>
                  </a:lnTo>
                  <a:lnTo>
                    <a:pt x="690" y="352"/>
                  </a:lnTo>
                  <a:lnTo>
                    <a:pt x="583" y="352"/>
                  </a:lnTo>
                  <a:lnTo>
                    <a:pt x="583" y="333"/>
                  </a:lnTo>
                  <a:close/>
                  <a:moveTo>
                    <a:pt x="583" y="535"/>
                  </a:moveTo>
                  <a:lnTo>
                    <a:pt x="599" y="535"/>
                  </a:lnTo>
                  <a:lnTo>
                    <a:pt x="599" y="461"/>
                  </a:lnTo>
                  <a:lnTo>
                    <a:pt x="673" y="461"/>
                  </a:lnTo>
                  <a:lnTo>
                    <a:pt x="673" y="535"/>
                  </a:lnTo>
                  <a:lnTo>
                    <a:pt x="690" y="535"/>
                  </a:lnTo>
                  <a:lnTo>
                    <a:pt x="690" y="554"/>
                  </a:lnTo>
                  <a:lnTo>
                    <a:pt x="583" y="554"/>
                  </a:lnTo>
                  <a:lnTo>
                    <a:pt x="583" y="535"/>
                  </a:lnTo>
                  <a:close/>
                  <a:moveTo>
                    <a:pt x="450" y="131"/>
                  </a:moveTo>
                  <a:lnTo>
                    <a:pt x="467" y="131"/>
                  </a:lnTo>
                  <a:lnTo>
                    <a:pt x="467" y="57"/>
                  </a:lnTo>
                  <a:lnTo>
                    <a:pt x="540" y="57"/>
                  </a:lnTo>
                  <a:lnTo>
                    <a:pt x="540" y="131"/>
                  </a:lnTo>
                  <a:lnTo>
                    <a:pt x="557" y="131"/>
                  </a:lnTo>
                  <a:lnTo>
                    <a:pt x="557" y="150"/>
                  </a:lnTo>
                  <a:lnTo>
                    <a:pt x="450" y="150"/>
                  </a:lnTo>
                  <a:lnTo>
                    <a:pt x="450" y="131"/>
                  </a:lnTo>
                  <a:close/>
                  <a:moveTo>
                    <a:pt x="450" y="333"/>
                  </a:moveTo>
                  <a:lnTo>
                    <a:pt x="467" y="333"/>
                  </a:lnTo>
                  <a:lnTo>
                    <a:pt x="467" y="259"/>
                  </a:lnTo>
                  <a:lnTo>
                    <a:pt x="540" y="259"/>
                  </a:lnTo>
                  <a:lnTo>
                    <a:pt x="540" y="333"/>
                  </a:lnTo>
                  <a:lnTo>
                    <a:pt x="557" y="333"/>
                  </a:lnTo>
                  <a:lnTo>
                    <a:pt x="557" y="352"/>
                  </a:lnTo>
                  <a:lnTo>
                    <a:pt x="450" y="352"/>
                  </a:lnTo>
                  <a:lnTo>
                    <a:pt x="450" y="333"/>
                  </a:lnTo>
                  <a:close/>
                  <a:moveTo>
                    <a:pt x="450" y="535"/>
                  </a:moveTo>
                  <a:lnTo>
                    <a:pt x="467" y="535"/>
                  </a:lnTo>
                  <a:lnTo>
                    <a:pt x="467" y="461"/>
                  </a:lnTo>
                  <a:lnTo>
                    <a:pt x="540" y="461"/>
                  </a:lnTo>
                  <a:lnTo>
                    <a:pt x="540" y="535"/>
                  </a:lnTo>
                  <a:lnTo>
                    <a:pt x="557" y="535"/>
                  </a:lnTo>
                  <a:lnTo>
                    <a:pt x="557" y="554"/>
                  </a:lnTo>
                  <a:lnTo>
                    <a:pt x="450" y="554"/>
                  </a:lnTo>
                  <a:lnTo>
                    <a:pt x="450" y="535"/>
                  </a:lnTo>
                  <a:close/>
                  <a:moveTo>
                    <a:pt x="317" y="131"/>
                  </a:moveTo>
                  <a:lnTo>
                    <a:pt x="334" y="131"/>
                  </a:lnTo>
                  <a:lnTo>
                    <a:pt x="334" y="57"/>
                  </a:lnTo>
                  <a:lnTo>
                    <a:pt x="407" y="57"/>
                  </a:lnTo>
                  <a:lnTo>
                    <a:pt x="407" y="131"/>
                  </a:lnTo>
                  <a:lnTo>
                    <a:pt x="424" y="131"/>
                  </a:lnTo>
                  <a:lnTo>
                    <a:pt x="424" y="150"/>
                  </a:lnTo>
                  <a:lnTo>
                    <a:pt x="317" y="150"/>
                  </a:lnTo>
                  <a:lnTo>
                    <a:pt x="317" y="131"/>
                  </a:lnTo>
                  <a:close/>
                  <a:moveTo>
                    <a:pt x="317" y="333"/>
                  </a:moveTo>
                  <a:lnTo>
                    <a:pt x="334" y="333"/>
                  </a:lnTo>
                  <a:lnTo>
                    <a:pt x="334" y="259"/>
                  </a:lnTo>
                  <a:lnTo>
                    <a:pt x="407" y="259"/>
                  </a:lnTo>
                  <a:lnTo>
                    <a:pt x="407" y="333"/>
                  </a:lnTo>
                  <a:lnTo>
                    <a:pt x="424" y="333"/>
                  </a:lnTo>
                  <a:lnTo>
                    <a:pt x="424" y="352"/>
                  </a:lnTo>
                  <a:lnTo>
                    <a:pt x="317" y="352"/>
                  </a:lnTo>
                  <a:lnTo>
                    <a:pt x="317" y="333"/>
                  </a:lnTo>
                  <a:close/>
                  <a:moveTo>
                    <a:pt x="317" y="535"/>
                  </a:moveTo>
                  <a:lnTo>
                    <a:pt x="334" y="535"/>
                  </a:lnTo>
                  <a:lnTo>
                    <a:pt x="334" y="461"/>
                  </a:lnTo>
                  <a:lnTo>
                    <a:pt x="407" y="461"/>
                  </a:lnTo>
                  <a:lnTo>
                    <a:pt x="407" y="535"/>
                  </a:lnTo>
                  <a:lnTo>
                    <a:pt x="424" y="535"/>
                  </a:lnTo>
                  <a:lnTo>
                    <a:pt x="424" y="554"/>
                  </a:lnTo>
                  <a:lnTo>
                    <a:pt x="317" y="554"/>
                  </a:lnTo>
                  <a:lnTo>
                    <a:pt x="317" y="535"/>
                  </a:lnTo>
                  <a:close/>
                  <a:moveTo>
                    <a:pt x="185" y="131"/>
                  </a:moveTo>
                  <a:lnTo>
                    <a:pt x="199" y="131"/>
                  </a:lnTo>
                  <a:lnTo>
                    <a:pt x="199" y="57"/>
                  </a:lnTo>
                  <a:lnTo>
                    <a:pt x="275" y="57"/>
                  </a:lnTo>
                  <a:lnTo>
                    <a:pt x="275" y="131"/>
                  </a:lnTo>
                  <a:lnTo>
                    <a:pt x="289" y="131"/>
                  </a:lnTo>
                  <a:lnTo>
                    <a:pt x="289" y="150"/>
                  </a:lnTo>
                  <a:lnTo>
                    <a:pt x="185" y="150"/>
                  </a:lnTo>
                  <a:lnTo>
                    <a:pt x="185" y="131"/>
                  </a:lnTo>
                  <a:close/>
                  <a:moveTo>
                    <a:pt x="185" y="333"/>
                  </a:moveTo>
                  <a:lnTo>
                    <a:pt x="199" y="333"/>
                  </a:lnTo>
                  <a:lnTo>
                    <a:pt x="199" y="259"/>
                  </a:lnTo>
                  <a:lnTo>
                    <a:pt x="275" y="259"/>
                  </a:lnTo>
                  <a:lnTo>
                    <a:pt x="275" y="333"/>
                  </a:lnTo>
                  <a:lnTo>
                    <a:pt x="289" y="333"/>
                  </a:lnTo>
                  <a:lnTo>
                    <a:pt x="289" y="352"/>
                  </a:lnTo>
                  <a:lnTo>
                    <a:pt x="185" y="352"/>
                  </a:lnTo>
                  <a:lnTo>
                    <a:pt x="185" y="333"/>
                  </a:lnTo>
                  <a:close/>
                  <a:moveTo>
                    <a:pt x="185" y="535"/>
                  </a:moveTo>
                  <a:lnTo>
                    <a:pt x="199" y="535"/>
                  </a:lnTo>
                  <a:lnTo>
                    <a:pt x="199" y="461"/>
                  </a:lnTo>
                  <a:lnTo>
                    <a:pt x="275" y="461"/>
                  </a:lnTo>
                  <a:lnTo>
                    <a:pt x="275" y="535"/>
                  </a:lnTo>
                  <a:lnTo>
                    <a:pt x="289" y="535"/>
                  </a:lnTo>
                  <a:lnTo>
                    <a:pt x="289" y="554"/>
                  </a:lnTo>
                  <a:lnTo>
                    <a:pt x="185" y="554"/>
                  </a:lnTo>
                  <a:lnTo>
                    <a:pt x="185" y="535"/>
                  </a:lnTo>
                  <a:close/>
                  <a:moveTo>
                    <a:pt x="49" y="131"/>
                  </a:moveTo>
                  <a:lnTo>
                    <a:pt x="66" y="131"/>
                  </a:lnTo>
                  <a:lnTo>
                    <a:pt x="66" y="57"/>
                  </a:lnTo>
                  <a:lnTo>
                    <a:pt x="140" y="57"/>
                  </a:lnTo>
                  <a:lnTo>
                    <a:pt x="140" y="131"/>
                  </a:lnTo>
                  <a:lnTo>
                    <a:pt x="156" y="131"/>
                  </a:lnTo>
                  <a:lnTo>
                    <a:pt x="156" y="150"/>
                  </a:lnTo>
                  <a:lnTo>
                    <a:pt x="49" y="150"/>
                  </a:lnTo>
                  <a:lnTo>
                    <a:pt x="49" y="131"/>
                  </a:lnTo>
                  <a:close/>
                  <a:moveTo>
                    <a:pt x="49" y="333"/>
                  </a:moveTo>
                  <a:lnTo>
                    <a:pt x="66" y="333"/>
                  </a:lnTo>
                  <a:lnTo>
                    <a:pt x="66" y="259"/>
                  </a:lnTo>
                  <a:lnTo>
                    <a:pt x="140" y="259"/>
                  </a:lnTo>
                  <a:lnTo>
                    <a:pt x="140" y="333"/>
                  </a:lnTo>
                  <a:lnTo>
                    <a:pt x="156" y="333"/>
                  </a:lnTo>
                  <a:lnTo>
                    <a:pt x="156" y="352"/>
                  </a:lnTo>
                  <a:lnTo>
                    <a:pt x="49" y="352"/>
                  </a:lnTo>
                  <a:lnTo>
                    <a:pt x="49" y="333"/>
                  </a:lnTo>
                  <a:close/>
                  <a:moveTo>
                    <a:pt x="49" y="535"/>
                  </a:moveTo>
                  <a:lnTo>
                    <a:pt x="66" y="535"/>
                  </a:lnTo>
                  <a:lnTo>
                    <a:pt x="66" y="461"/>
                  </a:lnTo>
                  <a:lnTo>
                    <a:pt x="140" y="461"/>
                  </a:lnTo>
                  <a:lnTo>
                    <a:pt x="140" y="535"/>
                  </a:lnTo>
                  <a:lnTo>
                    <a:pt x="156" y="535"/>
                  </a:lnTo>
                  <a:lnTo>
                    <a:pt x="156" y="554"/>
                  </a:lnTo>
                  <a:lnTo>
                    <a:pt x="49" y="554"/>
                  </a:lnTo>
                  <a:lnTo>
                    <a:pt x="49" y="535"/>
                  </a:lnTo>
                  <a:close/>
                </a:path>
              </a:pathLst>
            </a:custGeom>
            <a:solidFill>
              <a:srgbClr val="F34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Средства, направленные на реализацию "майских" указов Президента Российской Федерации,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505713"/>
          <a:ext cx="8572501" cy="518450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35292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81075"/>
                <a:gridCol w="9620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09650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3191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Указа Президента РФ от 07 мая 2012 года, от 07 мая 2018 года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306" marT="3306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r>
                        <a:rPr lang="ru-RU" sz="11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r>
                        <a:rPr lang="ru-RU" sz="11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0393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596 "О долгосрочной государственной экономической политике"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5 171,4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4 447,9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5 543,9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35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2 000,0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1 362,0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1 362,0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05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 № 597 "О мероприятиях по реализации государственной социальной политики", № 761 "О Национальной стратегии действий в интересах детей на 2012 - 2017 годы", №</a:t>
                      </a:r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1688 </a:t>
                      </a: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повышение </a:t>
                      </a:r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зарплаты 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283 047,7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356 864,4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768 795,0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75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283 047,7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189 634,3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768 795,0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05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597 "О мероприятиях по реализации государственной социальной политики" </a:t>
                      </a:r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трудоустройство </a:t>
                      </a: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инвалидов </a:t>
                      </a:r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и другие </a:t>
                      </a: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мероприятия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425,2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433,3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92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05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598 "О совершенствовании государственной политики в сфере здравоохранения"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97 303,0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79 757,9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82 399,7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06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21 006,0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9 627,1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10 773,8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527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599 "О мерах по реализации государственной политики в области образования и науки" 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56 706,2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7 134,4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405 956,3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29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330 460,2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44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т.ч капремонт , строительство детских садов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50 230,2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1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403 050,1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74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330 460,2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92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поддержка педработников, работающих с детьми из социально-неблагополучных семей,  создание условий для профобразования детей с ОВЗ, создание центров прикладной квалификации, увеличение числа детей, обучающихся по дополнительным образовательным </a:t>
                      </a: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программам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6 476,0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7 134,4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2 906,2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2944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600 " О мерах по обеспечению граждан Российской Федерации доступным и комфортным жильем и повышению качества жилищно-коммунальных услуг" 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574 339,7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136 358,7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111 913,4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1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219 402,9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28 868,8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16 439,4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2944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 на обеспечение инфраструктурой земельных участков, предоставляемых на бесплатной основе семьям, имеющим трех и более детей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32 600,3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4 333,8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1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Средства, направленные на реализацию "майских" указов Президента Российской Федерации,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4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4" y="1505713"/>
          <a:ext cx="8572501" cy="480291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35292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3218862256"/>
                    </a:ext>
                  </a:extLst>
                </a:gridCol>
                <a:gridCol w="981075"/>
                <a:gridCol w="962025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009650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26639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Указа Президента РФ от 07 мая 2012 года, от 07 мая 2018 года</a:t>
                      </a:r>
                      <a:endParaRPr lang="ru-RU" sz="11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306" marT="3306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000" marR="3306" marT="3306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r>
                        <a:rPr lang="ru-RU" sz="11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r>
                        <a:rPr lang="ru-RU" sz="11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170209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переселение из аварийного жилья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426 230,3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26 121,5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1967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200 652,9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9 785,3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75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социальные выплаты на приобретение (строительство) жилья (ипотека)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115 509,1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110 237,2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107 579,6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13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18 750,0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19 083,5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16 439,4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75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601 "Об основных направлениях совершенствования системы государственного управления"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166 895,8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169 304,5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179 413,6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43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75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 на организацию предоставления государственных и муниципальных услуг по принципу "одного окна"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147 732,7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149 563,4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157 128,0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7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2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развитие информационного общества и формирование электронного правительства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19 163,1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19 741,1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22 285,6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149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№ 606 "О мерах по реализации демографической политики Российской Федерации" 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1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405 957,2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438 067,8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456 092,6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1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т.ч. </a:t>
                      </a:r>
                      <a:r>
                        <a:rPr lang="ru-RU" sz="1100" b="0" i="1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Фед</a:t>
                      </a:r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100" b="0" i="1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бюд</a:t>
                      </a:r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183 735,8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172 870,4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157 647,0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57411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Назначение ежемесячной денежной выплаты в </a:t>
                      </a: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связи </a:t>
                      </a:r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 рождением третьего и последующих детей до достижения ребенком возраста трех лет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405 231,2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437 646,6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455 627,1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т.ч. </a:t>
                      </a:r>
                      <a:r>
                        <a:rPr lang="ru-RU" sz="1100" b="0" i="1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Фед.бюд</a:t>
                      </a:r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177" marR="2177" marT="2177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183 735,8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172 870,4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157 647,0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012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Мероприятие по созданию условий для совмещения женщинами обязанностей по воспитанию детей с трудовой занятостью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1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Мероприятие по организации профессиональной подготовки, переподготовки и повышения квалификации женщин, находящихся в отпуске по уходу за ребенком до достижения им возраста трех лет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r>
                        <a:rPr lang="ru-RU" sz="11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1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426,0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914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направлено</a:t>
                      </a:r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1 589 846,2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1 192 368,9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2 010 695,3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8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>
                          <a:latin typeface="Arial" pitchFamily="34" charset="0"/>
                          <a:cs typeface="Arial" pitchFamily="34" charset="0"/>
                        </a:rPr>
                        <a:t>в т.ч. Фед.бюд.</a:t>
                      </a: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709 192,4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402 362,6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955 017,2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57122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«Бюджет для граждан» - это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0222" t="6643" r="13027" b="10413"/>
          <a:stretch>
            <a:fillRect/>
          </a:stretch>
        </p:blipFill>
        <p:spPr bwMode="auto">
          <a:xfrm>
            <a:off x="414296" y="1323976"/>
            <a:ext cx="852968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Уровень средней заработной платы отдельных категорий работников бюджетной сферы за 2018 год,  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333373" y="1677160"/>
          <a:ext cx="8572501" cy="331393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10773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151196"/>
                <a:gridCol w="1128843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1184726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</a:tblGrid>
              <a:tr h="29319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Категория работников бюджетной сферы</a:t>
                      </a:r>
                    </a:p>
                  </a:txBody>
                  <a:tcPr marL="36000" marR="3306" marT="3306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значение показателя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208776">
                <a:tc vMerge="1"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целевое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фактическое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исполнение, %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2960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 общеобразовательных организаций  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28259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68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 дошкольных образовательных  учреждений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26708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26900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Преподаватели и мастера производственного обучения </a:t>
                      </a:r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образовательных </a:t>
                      </a: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организаций среднего профессионального образования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29138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1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28753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Врачи  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56074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55778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3315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медицинский персонал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28189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Младший медицинский персонал 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27667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11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Социальные работники  </a:t>
                      </a:r>
                    </a:p>
                  </a:txBody>
                  <a:tcPr marL="6814" marR="6814" marT="681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28037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28367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5211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Сведения о фактической заработной плате отдельных категорий работников бюджетной сферы за  2018  год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52401" y="1353311"/>
          <a:ext cx="8858248" cy="555372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2228849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628650"/>
                <a:gridCol w="666750">
                  <a:extLst>
                    <a:ext uri="{9D8B030D-6E8A-4147-A177-3AD203B41FA5}">
                      <a16:colId xmlns="" xmlns:a16="http://schemas.microsoft.com/office/drawing/2014/main" val="851952998"/>
                    </a:ext>
                  </a:extLst>
                </a:gridCol>
                <a:gridCol w="521970">
                  <a:extLst>
                    <a:ext uri="{9D8B030D-6E8A-4147-A177-3AD203B41FA5}">
                      <a16:colId xmlns="" xmlns:a16="http://schemas.microsoft.com/office/drawing/2014/main" val="1411957463"/>
                    </a:ext>
                  </a:extLst>
                </a:gridCol>
                <a:gridCol w="609600"/>
                <a:gridCol w="630555"/>
                <a:gridCol w="647700"/>
                <a:gridCol w="533400"/>
                <a:gridCol w="512445"/>
                <a:gridCol w="1878329"/>
              </a:tblGrid>
              <a:tr h="529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Отдельные категории работников бюджетной сферы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Фактическая средняя заработная плата за 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год по данным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статистики, руб.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Соотношение к среднемесячному доходу от трудовой деятельности , среднемесячной зарплате в общем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образовании,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учителей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(%)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Целевой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  <a:p>
                      <a:pPr algn="ctr" fontAlgn="b"/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 2018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год,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867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федеральные 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областные 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муници-пальные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сего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федеральные 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областные 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муници-пальные</a:t>
                      </a:r>
                      <a:r>
                        <a:rPr lang="ru-RU" sz="900" b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u="none" strike="noStrike" dirty="0">
                          <a:latin typeface="Arial" pitchFamily="34" charset="0"/>
                          <a:cs typeface="Arial" pitchFamily="34" charset="0"/>
                        </a:rPr>
                        <a:t>учреждения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vert="vert27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681748"/>
                  </a:ext>
                </a:extLst>
              </a:tr>
              <a:tr h="419648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 образовательных учреждений общего образования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28259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30969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19648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26900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32157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26884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средней в сфере общего образования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8218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работники, оказывающие социальные услуги детям - сиротам и детям, оставшимся без попечения родителей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28732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28732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19648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29016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32352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28309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средней учителей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8218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Преподаватели и мастера производственного обучения образовательных учреждений начального и среднего профессионального образования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29138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36775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28234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100 %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28753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34962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33753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26382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Врачи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55778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63264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54950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200%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медицинский персонал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28189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32583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27958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Младший медицинский персонал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27667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795" marR="3795" marT="379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28982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27603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Социальные работники 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4" marR="1864" marT="1864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28367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28367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100%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 среднемесячному доходу от трудовой деятельности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01241" y="697230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00" dirty="0" smtClean="0">
                <a:solidFill>
                  <a:srgbClr val="FF0000"/>
                </a:solidFill>
              </a:rPr>
              <a:t>*</a:t>
            </a:r>
            <a:r>
              <a:rPr lang="ru-RU" sz="1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Среднемесячный доход от трудовой деятельности 28037 руб.</a:t>
            </a:r>
            <a:endParaRPr lang="ru-RU" sz="1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90725" y="2258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СВЕДЕНИЯ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численности государственных гражданских служащих области и работников государственных учреждений области по состоянию на 01 января 2019 года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57175" y="2181986"/>
          <a:ext cx="8610600" cy="232333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833297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2777303"/>
              </a:tblGrid>
              <a:tr h="4196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spc="-20" dirty="0">
                          <a:latin typeface="Arial" pitchFamily="34" charset="0"/>
                          <a:cs typeface="Arial" pitchFamily="34" charset="0"/>
                        </a:rPr>
                        <a:t>Численность государственных гражданских служащих области (чел.)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82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Arial" pitchFamily="34" charset="0"/>
                          <a:cs typeface="Arial" pitchFamily="34" charset="0"/>
                        </a:rPr>
                        <a:t>Расходы на их денежное содержание (тыс.руб.)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427 860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730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spc="-30" dirty="0">
                          <a:latin typeface="Arial" pitchFamily="34" charset="0"/>
                          <a:cs typeface="Arial" pitchFamily="34" charset="0"/>
                        </a:rPr>
                        <a:t>Численность работников государственных учреждений области (чел.) 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21 371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76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Arial" pitchFamily="34" charset="0"/>
                          <a:cs typeface="Arial" pitchFamily="34" charset="0"/>
                        </a:rPr>
                        <a:t>Расходы на их денежное содержание (тыс.руб.)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spc="-2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7 270 749</a:t>
                      </a:r>
                      <a:endParaRPr lang="ru-R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6172200" y="2266556"/>
            <a:ext cx="414114" cy="286144"/>
          </a:xfrm>
          <a:custGeom>
            <a:avLst/>
            <a:gdLst>
              <a:gd name="T0" fmla="*/ 535 w 844"/>
              <a:gd name="T1" fmla="*/ 209 h 505"/>
              <a:gd name="T2" fmla="*/ 548 w 844"/>
              <a:gd name="T3" fmla="*/ 189 h 505"/>
              <a:gd name="T4" fmla="*/ 303 w 844"/>
              <a:gd name="T5" fmla="*/ 209 h 505"/>
              <a:gd name="T6" fmla="*/ 9 w 844"/>
              <a:gd name="T7" fmla="*/ 452 h 505"/>
              <a:gd name="T8" fmla="*/ 9 w 844"/>
              <a:gd name="T9" fmla="*/ 471 h 505"/>
              <a:gd name="T10" fmla="*/ 844 w 844"/>
              <a:gd name="T11" fmla="*/ 460 h 505"/>
              <a:gd name="T12" fmla="*/ 347 w 844"/>
              <a:gd name="T13" fmla="*/ 452 h 505"/>
              <a:gd name="T14" fmla="*/ 372 w 844"/>
              <a:gd name="T15" fmla="*/ 452 h 505"/>
              <a:gd name="T16" fmla="*/ 409 w 844"/>
              <a:gd name="T17" fmla="*/ 209 h 505"/>
              <a:gd name="T18" fmla="*/ 497 w 844"/>
              <a:gd name="T19" fmla="*/ 452 h 505"/>
              <a:gd name="T20" fmla="*/ 497 w 844"/>
              <a:gd name="T21" fmla="*/ 209 h 505"/>
              <a:gd name="T22" fmla="*/ 282 w 844"/>
              <a:gd name="T23" fmla="*/ 485 h 505"/>
              <a:gd name="T24" fmla="*/ 282 w 844"/>
              <a:gd name="T25" fmla="*/ 505 h 505"/>
              <a:gd name="T26" fmla="*/ 571 w 844"/>
              <a:gd name="T27" fmla="*/ 494 h 505"/>
              <a:gd name="T28" fmla="*/ 816 w 844"/>
              <a:gd name="T29" fmla="*/ 438 h 505"/>
              <a:gd name="T30" fmla="*/ 832 w 844"/>
              <a:gd name="T31" fmla="*/ 241 h 505"/>
              <a:gd name="T32" fmla="*/ 555 w 844"/>
              <a:gd name="T33" fmla="*/ 231 h 505"/>
              <a:gd name="T34" fmla="*/ 784 w 844"/>
              <a:gd name="T35" fmla="*/ 274 h 505"/>
              <a:gd name="T36" fmla="*/ 750 w 844"/>
              <a:gd name="T37" fmla="*/ 274 h 505"/>
              <a:gd name="T38" fmla="*/ 784 w 844"/>
              <a:gd name="T39" fmla="*/ 396 h 505"/>
              <a:gd name="T40" fmla="*/ 696 w 844"/>
              <a:gd name="T41" fmla="*/ 274 h 505"/>
              <a:gd name="T42" fmla="*/ 696 w 844"/>
              <a:gd name="T43" fmla="*/ 319 h 505"/>
              <a:gd name="T44" fmla="*/ 730 w 844"/>
              <a:gd name="T45" fmla="*/ 351 h 505"/>
              <a:gd name="T46" fmla="*/ 696 w 844"/>
              <a:gd name="T47" fmla="*/ 351 h 505"/>
              <a:gd name="T48" fmla="*/ 676 w 844"/>
              <a:gd name="T49" fmla="*/ 319 h 505"/>
              <a:gd name="T50" fmla="*/ 642 w 844"/>
              <a:gd name="T51" fmla="*/ 351 h 505"/>
              <a:gd name="T52" fmla="*/ 642 w 844"/>
              <a:gd name="T53" fmla="*/ 396 h 505"/>
              <a:gd name="T54" fmla="*/ 622 w 844"/>
              <a:gd name="T55" fmla="*/ 274 h 505"/>
              <a:gd name="T56" fmla="*/ 588 w 844"/>
              <a:gd name="T57" fmla="*/ 274 h 505"/>
              <a:gd name="T58" fmla="*/ 622 w 844"/>
              <a:gd name="T59" fmla="*/ 396 h 505"/>
              <a:gd name="T60" fmla="*/ 20 w 844"/>
              <a:gd name="T61" fmla="*/ 250 h 505"/>
              <a:gd name="T62" fmla="*/ 289 w 844"/>
              <a:gd name="T63" fmla="*/ 438 h 505"/>
              <a:gd name="T64" fmla="*/ 12 w 844"/>
              <a:gd name="T65" fmla="*/ 240 h 505"/>
              <a:gd name="T66" fmla="*/ 222 w 844"/>
              <a:gd name="T67" fmla="*/ 274 h 505"/>
              <a:gd name="T68" fmla="*/ 222 w 844"/>
              <a:gd name="T69" fmla="*/ 319 h 505"/>
              <a:gd name="T70" fmla="*/ 256 w 844"/>
              <a:gd name="T71" fmla="*/ 351 h 505"/>
              <a:gd name="T72" fmla="*/ 222 w 844"/>
              <a:gd name="T73" fmla="*/ 351 h 505"/>
              <a:gd name="T74" fmla="*/ 202 w 844"/>
              <a:gd name="T75" fmla="*/ 319 h 505"/>
              <a:gd name="T76" fmla="*/ 168 w 844"/>
              <a:gd name="T77" fmla="*/ 351 h 505"/>
              <a:gd name="T78" fmla="*/ 168 w 844"/>
              <a:gd name="T79" fmla="*/ 396 h 505"/>
              <a:gd name="T80" fmla="*/ 148 w 844"/>
              <a:gd name="T81" fmla="*/ 274 h 505"/>
              <a:gd name="T82" fmla="*/ 114 w 844"/>
              <a:gd name="T83" fmla="*/ 274 h 505"/>
              <a:gd name="T84" fmla="*/ 148 w 844"/>
              <a:gd name="T85" fmla="*/ 396 h 505"/>
              <a:gd name="T86" fmla="*/ 60 w 844"/>
              <a:gd name="T87" fmla="*/ 274 h 505"/>
              <a:gd name="T88" fmla="*/ 60 w 844"/>
              <a:gd name="T89" fmla="*/ 319 h 505"/>
              <a:gd name="T90" fmla="*/ 94 w 844"/>
              <a:gd name="T91" fmla="*/ 351 h 505"/>
              <a:gd name="T92" fmla="*/ 60 w 844"/>
              <a:gd name="T93" fmla="*/ 351 h 505"/>
              <a:gd name="T94" fmla="*/ 424 w 844"/>
              <a:gd name="T95" fmla="*/ 114 h 505"/>
              <a:gd name="T96" fmla="*/ 516 w 844"/>
              <a:gd name="T97" fmla="*/ 16 h 505"/>
              <a:gd name="T98" fmla="*/ 422 w 844"/>
              <a:gd name="T99" fmla="*/ 3 h 505"/>
              <a:gd name="T100" fmla="*/ 420 w 844"/>
              <a:gd name="T101" fmla="*/ 1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44" h="505">
                <a:moveTo>
                  <a:pt x="836" y="452"/>
                </a:moveTo>
                <a:cubicBezTo>
                  <a:pt x="535" y="452"/>
                  <a:pt x="535" y="452"/>
                  <a:pt x="535" y="452"/>
                </a:cubicBezTo>
                <a:cubicBezTo>
                  <a:pt x="535" y="209"/>
                  <a:pt x="535" y="209"/>
                  <a:pt x="535" y="209"/>
                </a:cubicBezTo>
                <a:cubicBezTo>
                  <a:pt x="535" y="209"/>
                  <a:pt x="538" y="209"/>
                  <a:pt x="541" y="209"/>
                </a:cubicBezTo>
                <a:cubicBezTo>
                  <a:pt x="545" y="209"/>
                  <a:pt x="548" y="205"/>
                  <a:pt x="548" y="200"/>
                </a:cubicBezTo>
                <a:cubicBezTo>
                  <a:pt x="548" y="189"/>
                  <a:pt x="548" y="189"/>
                  <a:pt x="548" y="189"/>
                </a:cubicBezTo>
                <a:cubicBezTo>
                  <a:pt x="296" y="189"/>
                  <a:pt x="296" y="189"/>
                  <a:pt x="296" y="189"/>
                </a:cubicBezTo>
                <a:cubicBezTo>
                  <a:pt x="296" y="200"/>
                  <a:pt x="296" y="200"/>
                  <a:pt x="296" y="200"/>
                </a:cubicBezTo>
                <a:cubicBezTo>
                  <a:pt x="296" y="205"/>
                  <a:pt x="299" y="209"/>
                  <a:pt x="303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452"/>
                  <a:pt x="310" y="452"/>
                  <a:pt x="310" y="452"/>
                </a:cubicBezTo>
                <a:cubicBezTo>
                  <a:pt x="9" y="452"/>
                  <a:pt x="9" y="452"/>
                  <a:pt x="9" y="452"/>
                </a:cubicBezTo>
                <a:cubicBezTo>
                  <a:pt x="4" y="452"/>
                  <a:pt x="0" y="456"/>
                  <a:pt x="0" y="460"/>
                </a:cubicBezTo>
                <a:cubicBezTo>
                  <a:pt x="0" y="462"/>
                  <a:pt x="0" y="462"/>
                  <a:pt x="0" y="462"/>
                </a:cubicBezTo>
                <a:cubicBezTo>
                  <a:pt x="0" y="467"/>
                  <a:pt x="4" y="471"/>
                  <a:pt x="9" y="471"/>
                </a:cubicBezTo>
                <a:cubicBezTo>
                  <a:pt x="836" y="471"/>
                  <a:pt x="836" y="471"/>
                  <a:pt x="836" y="471"/>
                </a:cubicBezTo>
                <a:cubicBezTo>
                  <a:pt x="840" y="471"/>
                  <a:pt x="844" y="467"/>
                  <a:pt x="844" y="462"/>
                </a:cubicBezTo>
                <a:cubicBezTo>
                  <a:pt x="844" y="460"/>
                  <a:pt x="844" y="460"/>
                  <a:pt x="844" y="460"/>
                </a:cubicBezTo>
                <a:cubicBezTo>
                  <a:pt x="844" y="456"/>
                  <a:pt x="840" y="452"/>
                  <a:pt x="836" y="452"/>
                </a:cubicBezTo>
                <a:close/>
                <a:moveTo>
                  <a:pt x="372" y="452"/>
                </a:moveTo>
                <a:cubicBezTo>
                  <a:pt x="347" y="452"/>
                  <a:pt x="347" y="452"/>
                  <a:pt x="347" y="452"/>
                </a:cubicBezTo>
                <a:cubicBezTo>
                  <a:pt x="347" y="209"/>
                  <a:pt x="347" y="209"/>
                  <a:pt x="347" y="209"/>
                </a:cubicBezTo>
                <a:cubicBezTo>
                  <a:pt x="372" y="209"/>
                  <a:pt x="372" y="209"/>
                  <a:pt x="372" y="209"/>
                </a:cubicBezTo>
                <a:lnTo>
                  <a:pt x="372" y="452"/>
                </a:lnTo>
                <a:close/>
                <a:moveTo>
                  <a:pt x="435" y="452"/>
                </a:moveTo>
                <a:cubicBezTo>
                  <a:pt x="409" y="452"/>
                  <a:pt x="409" y="452"/>
                  <a:pt x="409" y="452"/>
                </a:cubicBezTo>
                <a:cubicBezTo>
                  <a:pt x="409" y="209"/>
                  <a:pt x="409" y="209"/>
                  <a:pt x="409" y="209"/>
                </a:cubicBezTo>
                <a:cubicBezTo>
                  <a:pt x="435" y="209"/>
                  <a:pt x="435" y="209"/>
                  <a:pt x="435" y="209"/>
                </a:cubicBezTo>
                <a:lnTo>
                  <a:pt x="435" y="452"/>
                </a:lnTo>
                <a:close/>
                <a:moveTo>
                  <a:pt x="497" y="452"/>
                </a:moveTo>
                <a:cubicBezTo>
                  <a:pt x="472" y="452"/>
                  <a:pt x="472" y="452"/>
                  <a:pt x="472" y="452"/>
                </a:cubicBezTo>
                <a:cubicBezTo>
                  <a:pt x="472" y="209"/>
                  <a:pt x="472" y="209"/>
                  <a:pt x="472" y="209"/>
                </a:cubicBezTo>
                <a:cubicBezTo>
                  <a:pt x="497" y="209"/>
                  <a:pt x="497" y="209"/>
                  <a:pt x="497" y="209"/>
                </a:cubicBezTo>
                <a:lnTo>
                  <a:pt x="497" y="452"/>
                </a:lnTo>
                <a:close/>
                <a:moveTo>
                  <a:pt x="562" y="485"/>
                </a:moveTo>
                <a:cubicBezTo>
                  <a:pt x="282" y="485"/>
                  <a:pt x="282" y="485"/>
                  <a:pt x="282" y="485"/>
                </a:cubicBezTo>
                <a:cubicBezTo>
                  <a:pt x="277" y="485"/>
                  <a:pt x="273" y="489"/>
                  <a:pt x="273" y="494"/>
                </a:cubicBezTo>
                <a:cubicBezTo>
                  <a:pt x="273" y="496"/>
                  <a:pt x="273" y="496"/>
                  <a:pt x="273" y="496"/>
                </a:cubicBezTo>
                <a:cubicBezTo>
                  <a:pt x="273" y="501"/>
                  <a:pt x="277" y="505"/>
                  <a:pt x="282" y="505"/>
                </a:cubicBezTo>
                <a:cubicBezTo>
                  <a:pt x="562" y="505"/>
                  <a:pt x="562" y="505"/>
                  <a:pt x="562" y="505"/>
                </a:cubicBezTo>
                <a:cubicBezTo>
                  <a:pt x="567" y="505"/>
                  <a:pt x="571" y="501"/>
                  <a:pt x="571" y="496"/>
                </a:cubicBezTo>
                <a:cubicBezTo>
                  <a:pt x="571" y="494"/>
                  <a:pt x="571" y="494"/>
                  <a:pt x="571" y="494"/>
                </a:cubicBezTo>
                <a:cubicBezTo>
                  <a:pt x="571" y="489"/>
                  <a:pt x="567" y="485"/>
                  <a:pt x="562" y="485"/>
                </a:cubicBezTo>
                <a:close/>
                <a:moveTo>
                  <a:pt x="555" y="438"/>
                </a:moveTo>
                <a:cubicBezTo>
                  <a:pt x="816" y="438"/>
                  <a:pt x="816" y="438"/>
                  <a:pt x="816" y="438"/>
                </a:cubicBezTo>
                <a:cubicBezTo>
                  <a:pt x="816" y="250"/>
                  <a:pt x="816" y="250"/>
                  <a:pt x="816" y="250"/>
                </a:cubicBezTo>
                <a:cubicBezTo>
                  <a:pt x="816" y="250"/>
                  <a:pt x="820" y="250"/>
                  <a:pt x="824" y="250"/>
                </a:cubicBezTo>
                <a:cubicBezTo>
                  <a:pt x="829" y="250"/>
                  <a:pt x="832" y="246"/>
                  <a:pt x="832" y="241"/>
                </a:cubicBezTo>
                <a:cubicBezTo>
                  <a:pt x="832" y="240"/>
                  <a:pt x="832" y="240"/>
                  <a:pt x="832" y="240"/>
                </a:cubicBezTo>
                <a:cubicBezTo>
                  <a:pt x="832" y="235"/>
                  <a:pt x="828" y="231"/>
                  <a:pt x="823" y="231"/>
                </a:cubicBezTo>
                <a:cubicBezTo>
                  <a:pt x="555" y="231"/>
                  <a:pt x="555" y="231"/>
                  <a:pt x="555" y="231"/>
                </a:cubicBezTo>
                <a:lnTo>
                  <a:pt x="555" y="438"/>
                </a:lnTo>
                <a:close/>
                <a:moveTo>
                  <a:pt x="750" y="274"/>
                </a:moveTo>
                <a:cubicBezTo>
                  <a:pt x="784" y="274"/>
                  <a:pt x="784" y="274"/>
                  <a:pt x="784" y="274"/>
                </a:cubicBezTo>
                <a:cubicBezTo>
                  <a:pt x="784" y="319"/>
                  <a:pt x="784" y="319"/>
                  <a:pt x="784" y="319"/>
                </a:cubicBezTo>
                <a:cubicBezTo>
                  <a:pt x="750" y="319"/>
                  <a:pt x="750" y="319"/>
                  <a:pt x="750" y="319"/>
                </a:cubicBezTo>
                <a:lnTo>
                  <a:pt x="750" y="274"/>
                </a:lnTo>
                <a:close/>
                <a:moveTo>
                  <a:pt x="750" y="351"/>
                </a:moveTo>
                <a:cubicBezTo>
                  <a:pt x="784" y="351"/>
                  <a:pt x="784" y="351"/>
                  <a:pt x="784" y="351"/>
                </a:cubicBezTo>
                <a:cubicBezTo>
                  <a:pt x="784" y="396"/>
                  <a:pt x="784" y="396"/>
                  <a:pt x="784" y="396"/>
                </a:cubicBezTo>
                <a:cubicBezTo>
                  <a:pt x="750" y="396"/>
                  <a:pt x="750" y="396"/>
                  <a:pt x="750" y="396"/>
                </a:cubicBezTo>
                <a:lnTo>
                  <a:pt x="750" y="351"/>
                </a:lnTo>
                <a:close/>
                <a:moveTo>
                  <a:pt x="696" y="274"/>
                </a:moveTo>
                <a:cubicBezTo>
                  <a:pt x="730" y="274"/>
                  <a:pt x="730" y="274"/>
                  <a:pt x="730" y="274"/>
                </a:cubicBezTo>
                <a:cubicBezTo>
                  <a:pt x="730" y="319"/>
                  <a:pt x="730" y="319"/>
                  <a:pt x="730" y="319"/>
                </a:cubicBezTo>
                <a:cubicBezTo>
                  <a:pt x="696" y="319"/>
                  <a:pt x="696" y="319"/>
                  <a:pt x="696" y="319"/>
                </a:cubicBezTo>
                <a:lnTo>
                  <a:pt x="696" y="274"/>
                </a:lnTo>
                <a:close/>
                <a:moveTo>
                  <a:pt x="696" y="351"/>
                </a:moveTo>
                <a:cubicBezTo>
                  <a:pt x="730" y="351"/>
                  <a:pt x="730" y="351"/>
                  <a:pt x="730" y="351"/>
                </a:cubicBezTo>
                <a:cubicBezTo>
                  <a:pt x="730" y="396"/>
                  <a:pt x="730" y="396"/>
                  <a:pt x="730" y="396"/>
                </a:cubicBezTo>
                <a:cubicBezTo>
                  <a:pt x="696" y="396"/>
                  <a:pt x="696" y="396"/>
                  <a:pt x="696" y="396"/>
                </a:cubicBezTo>
                <a:lnTo>
                  <a:pt x="696" y="351"/>
                </a:lnTo>
                <a:close/>
                <a:moveTo>
                  <a:pt x="642" y="274"/>
                </a:moveTo>
                <a:cubicBezTo>
                  <a:pt x="676" y="274"/>
                  <a:pt x="676" y="274"/>
                  <a:pt x="676" y="274"/>
                </a:cubicBezTo>
                <a:cubicBezTo>
                  <a:pt x="676" y="319"/>
                  <a:pt x="676" y="319"/>
                  <a:pt x="676" y="319"/>
                </a:cubicBezTo>
                <a:cubicBezTo>
                  <a:pt x="642" y="319"/>
                  <a:pt x="642" y="319"/>
                  <a:pt x="642" y="319"/>
                </a:cubicBezTo>
                <a:lnTo>
                  <a:pt x="642" y="274"/>
                </a:lnTo>
                <a:close/>
                <a:moveTo>
                  <a:pt x="642" y="351"/>
                </a:moveTo>
                <a:cubicBezTo>
                  <a:pt x="676" y="351"/>
                  <a:pt x="676" y="351"/>
                  <a:pt x="676" y="351"/>
                </a:cubicBezTo>
                <a:cubicBezTo>
                  <a:pt x="676" y="396"/>
                  <a:pt x="676" y="396"/>
                  <a:pt x="676" y="396"/>
                </a:cubicBezTo>
                <a:cubicBezTo>
                  <a:pt x="642" y="396"/>
                  <a:pt x="642" y="396"/>
                  <a:pt x="642" y="396"/>
                </a:cubicBezTo>
                <a:lnTo>
                  <a:pt x="642" y="351"/>
                </a:lnTo>
                <a:close/>
                <a:moveTo>
                  <a:pt x="588" y="274"/>
                </a:moveTo>
                <a:cubicBezTo>
                  <a:pt x="622" y="274"/>
                  <a:pt x="622" y="274"/>
                  <a:pt x="622" y="274"/>
                </a:cubicBezTo>
                <a:cubicBezTo>
                  <a:pt x="622" y="319"/>
                  <a:pt x="622" y="319"/>
                  <a:pt x="622" y="319"/>
                </a:cubicBezTo>
                <a:cubicBezTo>
                  <a:pt x="588" y="319"/>
                  <a:pt x="588" y="319"/>
                  <a:pt x="588" y="319"/>
                </a:cubicBezTo>
                <a:lnTo>
                  <a:pt x="588" y="274"/>
                </a:lnTo>
                <a:close/>
                <a:moveTo>
                  <a:pt x="588" y="351"/>
                </a:moveTo>
                <a:cubicBezTo>
                  <a:pt x="622" y="351"/>
                  <a:pt x="622" y="351"/>
                  <a:pt x="622" y="351"/>
                </a:cubicBezTo>
                <a:cubicBezTo>
                  <a:pt x="622" y="396"/>
                  <a:pt x="622" y="396"/>
                  <a:pt x="622" y="396"/>
                </a:cubicBezTo>
                <a:cubicBezTo>
                  <a:pt x="588" y="396"/>
                  <a:pt x="588" y="396"/>
                  <a:pt x="588" y="396"/>
                </a:cubicBezTo>
                <a:lnTo>
                  <a:pt x="588" y="351"/>
                </a:lnTo>
                <a:close/>
                <a:moveTo>
                  <a:pt x="20" y="250"/>
                </a:moveTo>
                <a:cubicBezTo>
                  <a:pt x="28" y="250"/>
                  <a:pt x="28" y="250"/>
                  <a:pt x="28" y="250"/>
                </a:cubicBezTo>
                <a:cubicBezTo>
                  <a:pt x="28" y="438"/>
                  <a:pt x="28" y="438"/>
                  <a:pt x="28" y="438"/>
                </a:cubicBezTo>
                <a:cubicBezTo>
                  <a:pt x="289" y="438"/>
                  <a:pt x="289" y="438"/>
                  <a:pt x="289" y="438"/>
                </a:cubicBezTo>
                <a:cubicBezTo>
                  <a:pt x="289" y="231"/>
                  <a:pt x="289" y="231"/>
                  <a:pt x="289" y="231"/>
                </a:cubicBezTo>
                <a:cubicBezTo>
                  <a:pt x="21" y="231"/>
                  <a:pt x="21" y="231"/>
                  <a:pt x="21" y="231"/>
                </a:cubicBezTo>
                <a:cubicBezTo>
                  <a:pt x="16" y="231"/>
                  <a:pt x="12" y="235"/>
                  <a:pt x="12" y="240"/>
                </a:cubicBezTo>
                <a:cubicBezTo>
                  <a:pt x="12" y="241"/>
                  <a:pt x="12" y="241"/>
                  <a:pt x="12" y="241"/>
                </a:cubicBezTo>
                <a:cubicBezTo>
                  <a:pt x="12" y="246"/>
                  <a:pt x="16" y="250"/>
                  <a:pt x="20" y="250"/>
                </a:cubicBezTo>
                <a:close/>
                <a:moveTo>
                  <a:pt x="222" y="274"/>
                </a:moveTo>
                <a:cubicBezTo>
                  <a:pt x="256" y="274"/>
                  <a:pt x="256" y="274"/>
                  <a:pt x="256" y="274"/>
                </a:cubicBezTo>
                <a:cubicBezTo>
                  <a:pt x="256" y="319"/>
                  <a:pt x="256" y="319"/>
                  <a:pt x="256" y="319"/>
                </a:cubicBezTo>
                <a:cubicBezTo>
                  <a:pt x="222" y="319"/>
                  <a:pt x="222" y="319"/>
                  <a:pt x="222" y="319"/>
                </a:cubicBezTo>
                <a:lnTo>
                  <a:pt x="222" y="274"/>
                </a:lnTo>
                <a:close/>
                <a:moveTo>
                  <a:pt x="222" y="351"/>
                </a:moveTo>
                <a:cubicBezTo>
                  <a:pt x="256" y="351"/>
                  <a:pt x="256" y="351"/>
                  <a:pt x="256" y="351"/>
                </a:cubicBezTo>
                <a:cubicBezTo>
                  <a:pt x="256" y="396"/>
                  <a:pt x="256" y="396"/>
                  <a:pt x="256" y="396"/>
                </a:cubicBezTo>
                <a:cubicBezTo>
                  <a:pt x="222" y="396"/>
                  <a:pt x="222" y="396"/>
                  <a:pt x="222" y="396"/>
                </a:cubicBezTo>
                <a:lnTo>
                  <a:pt x="222" y="351"/>
                </a:lnTo>
                <a:close/>
                <a:moveTo>
                  <a:pt x="168" y="274"/>
                </a:moveTo>
                <a:cubicBezTo>
                  <a:pt x="202" y="274"/>
                  <a:pt x="202" y="274"/>
                  <a:pt x="202" y="274"/>
                </a:cubicBezTo>
                <a:cubicBezTo>
                  <a:pt x="202" y="319"/>
                  <a:pt x="202" y="319"/>
                  <a:pt x="202" y="319"/>
                </a:cubicBezTo>
                <a:cubicBezTo>
                  <a:pt x="168" y="319"/>
                  <a:pt x="168" y="319"/>
                  <a:pt x="168" y="319"/>
                </a:cubicBezTo>
                <a:lnTo>
                  <a:pt x="168" y="274"/>
                </a:lnTo>
                <a:close/>
                <a:moveTo>
                  <a:pt x="168" y="351"/>
                </a:moveTo>
                <a:cubicBezTo>
                  <a:pt x="202" y="351"/>
                  <a:pt x="202" y="351"/>
                  <a:pt x="202" y="351"/>
                </a:cubicBezTo>
                <a:cubicBezTo>
                  <a:pt x="202" y="396"/>
                  <a:pt x="202" y="396"/>
                  <a:pt x="202" y="396"/>
                </a:cubicBezTo>
                <a:cubicBezTo>
                  <a:pt x="168" y="396"/>
                  <a:pt x="168" y="396"/>
                  <a:pt x="168" y="396"/>
                </a:cubicBezTo>
                <a:lnTo>
                  <a:pt x="168" y="351"/>
                </a:lnTo>
                <a:close/>
                <a:moveTo>
                  <a:pt x="114" y="274"/>
                </a:moveTo>
                <a:cubicBezTo>
                  <a:pt x="148" y="274"/>
                  <a:pt x="148" y="274"/>
                  <a:pt x="148" y="274"/>
                </a:cubicBezTo>
                <a:cubicBezTo>
                  <a:pt x="148" y="319"/>
                  <a:pt x="148" y="319"/>
                  <a:pt x="148" y="319"/>
                </a:cubicBezTo>
                <a:cubicBezTo>
                  <a:pt x="114" y="319"/>
                  <a:pt x="114" y="319"/>
                  <a:pt x="114" y="319"/>
                </a:cubicBezTo>
                <a:lnTo>
                  <a:pt x="114" y="274"/>
                </a:lnTo>
                <a:close/>
                <a:moveTo>
                  <a:pt x="114" y="351"/>
                </a:moveTo>
                <a:cubicBezTo>
                  <a:pt x="148" y="351"/>
                  <a:pt x="148" y="351"/>
                  <a:pt x="148" y="351"/>
                </a:cubicBezTo>
                <a:cubicBezTo>
                  <a:pt x="148" y="396"/>
                  <a:pt x="148" y="396"/>
                  <a:pt x="148" y="396"/>
                </a:cubicBezTo>
                <a:cubicBezTo>
                  <a:pt x="114" y="396"/>
                  <a:pt x="114" y="396"/>
                  <a:pt x="114" y="396"/>
                </a:cubicBezTo>
                <a:lnTo>
                  <a:pt x="114" y="351"/>
                </a:lnTo>
                <a:close/>
                <a:moveTo>
                  <a:pt x="60" y="274"/>
                </a:moveTo>
                <a:cubicBezTo>
                  <a:pt x="94" y="274"/>
                  <a:pt x="94" y="274"/>
                  <a:pt x="94" y="274"/>
                </a:cubicBezTo>
                <a:cubicBezTo>
                  <a:pt x="94" y="319"/>
                  <a:pt x="94" y="319"/>
                  <a:pt x="94" y="319"/>
                </a:cubicBezTo>
                <a:cubicBezTo>
                  <a:pt x="60" y="319"/>
                  <a:pt x="60" y="319"/>
                  <a:pt x="60" y="319"/>
                </a:cubicBezTo>
                <a:lnTo>
                  <a:pt x="60" y="274"/>
                </a:lnTo>
                <a:close/>
                <a:moveTo>
                  <a:pt x="60" y="351"/>
                </a:moveTo>
                <a:cubicBezTo>
                  <a:pt x="94" y="351"/>
                  <a:pt x="94" y="351"/>
                  <a:pt x="94" y="351"/>
                </a:cubicBezTo>
                <a:cubicBezTo>
                  <a:pt x="94" y="396"/>
                  <a:pt x="94" y="396"/>
                  <a:pt x="94" y="396"/>
                </a:cubicBezTo>
                <a:cubicBezTo>
                  <a:pt x="60" y="396"/>
                  <a:pt x="60" y="396"/>
                  <a:pt x="60" y="396"/>
                </a:cubicBezTo>
                <a:lnTo>
                  <a:pt x="60" y="351"/>
                </a:lnTo>
                <a:close/>
                <a:moveTo>
                  <a:pt x="288" y="178"/>
                </a:moveTo>
                <a:cubicBezTo>
                  <a:pt x="556" y="178"/>
                  <a:pt x="556" y="178"/>
                  <a:pt x="556" y="178"/>
                </a:cubicBezTo>
                <a:cubicBezTo>
                  <a:pt x="424" y="114"/>
                  <a:pt x="424" y="114"/>
                  <a:pt x="424" y="114"/>
                </a:cubicBezTo>
                <a:cubicBezTo>
                  <a:pt x="424" y="70"/>
                  <a:pt x="424" y="70"/>
                  <a:pt x="424" y="70"/>
                </a:cubicBezTo>
                <a:cubicBezTo>
                  <a:pt x="455" y="84"/>
                  <a:pt x="485" y="61"/>
                  <a:pt x="516" y="78"/>
                </a:cubicBezTo>
                <a:cubicBezTo>
                  <a:pt x="516" y="16"/>
                  <a:pt x="516" y="16"/>
                  <a:pt x="516" y="16"/>
                </a:cubicBezTo>
                <a:cubicBezTo>
                  <a:pt x="485" y="0"/>
                  <a:pt x="455" y="23"/>
                  <a:pt x="424" y="9"/>
                </a:cubicBezTo>
                <a:cubicBezTo>
                  <a:pt x="425" y="9"/>
                  <a:pt x="426" y="7"/>
                  <a:pt x="426" y="6"/>
                </a:cubicBezTo>
                <a:cubicBezTo>
                  <a:pt x="426" y="4"/>
                  <a:pt x="424" y="3"/>
                  <a:pt x="422" y="3"/>
                </a:cubicBezTo>
                <a:cubicBezTo>
                  <a:pt x="420" y="3"/>
                  <a:pt x="418" y="4"/>
                  <a:pt x="418" y="6"/>
                </a:cubicBezTo>
                <a:cubicBezTo>
                  <a:pt x="418" y="7"/>
                  <a:pt x="419" y="9"/>
                  <a:pt x="420" y="9"/>
                </a:cubicBezTo>
                <a:cubicBezTo>
                  <a:pt x="420" y="114"/>
                  <a:pt x="420" y="114"/>
                  <a:pt x="420" y="114"/>
                </a:cubicBezTo>
                <a:lnTo>
                  <a:pt x="288" y="178"/>
                </a:lnTo>
                <a:close/>
              </a:path>
            </a:pathLst>
          </a:custGeom>
          <a:solidFill>
            <a:srgbClr val="F9A5A1"/>
          </a:solidFill>
          <a:ln>
            <a:solidFill>
              <a:srgbClr val="AFABAB"/>
            </a:solidFill>
          </a:ln>
          <a:extLst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>
              <a:solidFill>
                <a:prstClr val="black"/>
              </a:solidFill>
            </a:endParaRPr>
          </a:p>
        </p:txBody>
      </p:sp>
      <p:grpSp>
        <p:nvGrpSpPr>
          <p:cNvPr id="9" name="Group 49"/>
          <p:cNvGrpSpPr/>
          <p:nvPr/>
        </p:nvGrpSpPr>
        <p:grpSpPr>
          <a:xfrm>
            <a:off x="6182841" y="2776922"/>
            <a:ext cx="422498" cy="425164"/>
            <a:chOff x="867449" y="4588662"/>
            <a:chExt cx="422498" cy="425164"/>
          </a:xfrm>
        </p:grpSpPr>
        <p:sp>
          <p:nvSpPr>
            <p:cNvPr id="11" name="Oval 50"/>
            <p:cNvSpPr/>
            <p:nvPr/>
          </p:nvSpPr>
          <p:spPr bwMode="auto">
            <a:xfrm>
              <a:off x="867449" y="4588662"/>
              <a:ext cx="422498" cy="425164"/>
            </a:xfrm>
            <a:prstGeom prst="ellipse">
              <a:avLst/>
            </a:prstGeom>
            <a:noFill/>
            <a:ln w="25400" cap="flat" cmpd="sng" algn="ctr">
              <a:solidFill>
                <a:srgbClr val="AFABAB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89000" rtl="0" eaLnBrk="1" fontAlgn="base" latinLnBrk="0" hangingPunct="1"/>
              <a:endParaRPr kumimoji="0" lang="ru-RU" sz="1200" b="0" i="0" u="none" strike="noStrike" cap="none" normalizeH="0" baseline="0" dirty="0" smtClean="0">
                <a:solidFill>
                  <a:schemeClr val="tx1"/>
                </a:solidFill>
                <a:effectLst/>
                <a:latin typeface="+mn-lt"/>
                <a:cs typeface="+mn-cs"/>
              </a:endParaRPr>
            </a:p>
          </p:txBody>
        </p:sp>
        <p:sp>
          <p:nvSpPr>
            <p:cNvPr id="12" name="Freeform 24"/>
            <p:cNvSpPr>
              <a:spLocks noEditPoints="1"/>
            </p:cNvSpPr>
            <p:nvPr/>
          </p:nvSpPr>
          <p:spPr bwMode="auto">
            <a:xfrm>
              <a:off x="943648" y="4702962"/>
              <a:ext cx="266236" cy="187850"/>
            </a:xfrm>
            <a:custGeom>
              <a:avLst/>
              <a:gdLst>
                <a:gd name="T0" fmla="*/ 774 w 3016"/>
                <a:gd name="T1" fmla="*/ 1192 h 2128"/>
                <a:gd name="T2" fmla="*/ 732 w 3016"/>
                <a:gd name="T3" fmla="*/ 2128 h 2128"/>
                <a:gd name="T4" fmla="*/ 0 w 3016"/>
                <a:gd name="T5" fmla="*/ 2086 h 2128"/>
                <a:gd name="T6" fmla="*/ 42 w 3016"/>
                <a:gd name="T7" fmla="*/ 1152 h 2128"/>
                <a:gd name="T8" fmla="*/ 660 w 3016"/>
                <a:gd name="T9" fmla="*/ 1298 h 2128"/>
                <a:gd name="T10" fmla="*/ 598 w 3016"/>
                <a:gd name="T11" fmla="*/ 1414 h 2128"/>
                <a:gd name="T12" fmla="*/ 496 w 3016"/>
                <a:gd name="T13" fmla="*/ 1332 h 2128"/>
                <a:gd name="T14" fmla="*/ 582 w 3016"/>
                <a:gd name="T15" fmla="*/ 1246 h 2128"/>
                <a:gd name="T16" fmla="*/ 1216 w 3016"/>
                <a:gd name="T17" fmla="*/ 1120 h 2128"/>
                <a:gd name="T18" fmla="*/ 2086 w 3016"/>
                <a:gd name="T19" fmla="*/ 1488 h 2128"/>
                <a:gd name="T20" fmla="*/ 2110 w 3016"/>
                <a:gd name="T21" fmla="*/ 1640 h 2128"/>
                <a:gd name="T22" fmla="*/ 2008 w 3016"/>
                <a:gd name="T23" fmla="*/ 1748 h 2128"/>
                <a:gd name="T24" fmla="*/ 1616 w 3016"/>
                <a:gd name="T25" fmla="*/ 1654 h 2128"/>
                <a:gd name="T26" fmla="*/ 1552 w 3016"/>
                <a:gd name="T27" fmla="*/ 1684 h 2128"/>
                <a:gd name="T28" fmla="*/ 1968 w 3016"/>
                <a:gd name="T29" fmla="*/ 1812 h 2128"/>
                <a:gd name="T30" fmla="*/ 2156 w 3016"/>
                <a:gd name="T31" fmla="*/ 1698 h 2128"/>
                <a:gd name="T32" fmla="*/ 2710 w 3016"/>
                <a:gd name="T33" fmla="*/ 1232 h 2128"/>
                <a:gd name="T34" fmla="*/ 2876 w 3016"/>
                <a:gd name="T35" fmla="*/ 1240 h 2128"/>
                <a:gd name="T36" fmla="*/ 2954 w 3016"/>
                <a:gd name="T37" fmla="*/ 1370 h 2128"/>
                <a:gd name="T38" fmla="*/ 2878 w 3016"/>
                <a:gd name="T39" fmla="*/ 1518 h 2128"/>
                <a:gd name="T40" fmla="*/ 1920 w 3016"/>
                <a:gd name="T41" fmla="*/ 2022 h 2128"/>
                <a:gd name="T42" fmla="*/ 852 w 3016"/>
                <a:gd name="T43" fmla="*/ 1848 h 2128"/>
                <a:gd name="T44" fmla="*/ 2824 w 3016"/>
                <a:gd name="T45" fmla="*/ 74 h 2128"/>
                <a:gd name="T46" fmla="*/ 3016 w 3016"/>
                <a:gd name="T47" fmla="*/ 438 h 2128"/>
                <a:gd name="T48" fmla="*/ 2858 w 3016"/>
                <a:gd name="T49" fmla="*/ 776 h 2128"/>
                <a:gd name="T50" fmla="*/ 2490 w 3016"/>
                <a:gd name="T51" fmla="*/ 868 h 2128"/>
                <a:gd name="T52" fmla="*/ 2174 w 3016"/>
                <a:gd name="T53" fmla="*/ 608 h 2128"/>
                <a:gd name="T54" fmla="*/ 2192 w 3016"/>
                <a:gd name="T55" fmla="*/ 228 h 2128"/>
                <a:gd name="T56" fmla="*/ 2534 w 3016"/>
                <a:gd name="T57" fmla="*/ 2 h 2128"/>
                <a:gd name="T58" fmla="*/ 2596 w 3016"/>
                <a:gd name="T59" fmla="*/ 264 h 2128"/>
                <a:gd name="T60" fmla="*/ 2544 w 3016"/>
                <a:gd name="T61" fmla="*/ 268 h 2128"/>
                <a:gd name="T62" fmla="*/ 2586 w 3016"/>
                <a:gd name="T63" fmla="*/ 348 h 2128"/>
                <a:gd name="T64" fmla="*/ 2780 w 3016"/>
                <a:gd name="T65" fmla="*/ 488 h 2128"/>
                <a:gd name="T66" fmla="*/ 2764 w 3016"/>
                <a:gd name="T67" fmla="*/ 622 h 2128"/>
                <a:gd name="T68" fmla="*/ 2616 w 3016"/>
                <a:gd name="T69" fmla="*/ 692 h 2128"/>
                <a:gd name="T70" fmla="*/ 2410 w 3016"/>
                <a:gd name="T71" fmla="*/ 642 h 2128"/>
                <a:gd name="T72" fmla="*/ 2538 w 3016"/>
                <a:gd name="T73" fmla="*/ 538 h 2128"/>
                <a:gd name="T74" fmla="*/ 2568 w 3016"/>
                <a:gd name="T75" fmla="*/ 614 h 2128"/>
                <a:gd name="T76" fmla="*/ 2598 w 3016"/>
                <a:gd name="T77" fmla="*/ 530 h 2128"/>
                <a:gd name="T78" fmla="*/ 2450 w 3016"/>
                <a:gd name="T79" fmla="*/ 434 h 2128"/>
                <a:gd name="T80" fmla="*/ 2368 w 3016"/>
                <a:gd name="T81" fmla="*/ 294 h 2128"/>
                <a:gd name="T82" fmla="*/ 2436 w 3016"/>
                <a:gd name="T83" fmla="*/ 202 h 2128"/>
                <a:gd name="T84" fmla="*/ 2672 w 3016"/>
                <a:gd name="T85" fmla="*/ 188 h 2128"/>
                <a:gd name="T86" fmla="*/ 2770 w 3016"/>
                <a:gd name="T87" fmla="*/ 288 h 2128"/>
                <a:gd name="T88" fmla="*/ 2020 w 3016"/>
                <a:gd name="T89" fmla="*/ 660 h 2128"/>
                <a:gd name="T90" fmla="*/ 2204 w 3016"/>
                <a:gd name="T91" fmla="*/ 884 h 2128"/>
                <a:gd name="T92" fmla="*/ 2138 w 3016"/>
                <a:gd name="T93" fmla="*/ 1142 h 2128"/>
                <a:gd name="T94" fmla="*/ 1900 w 3016"/>
                <a:gd name="T95" fmla="*/ 1254 h 2128"/>
                <a:gd name="T96" fmla="*/ 1646 w 3016"/>
                <a:gd name="T97" fmla="*/ 1118 h 2128"/>
                <a:gd name="T98" fmla="*/ 1606 w 3016"/>
                <a:gd name="T99" fmla="*/ 854 h 2128"/>
                <a:gd name="T100" fmla="*/ 1810 w 3016"/>
                <a:gd name="T101" fmla="*/ 650 h 2128"/>
                <a:gd name="T102" fmla="*/ 1912 w 3016"/>
                <a:gd name="T103" fmla="*/ 828 h 2128"/>
                <a:gd name="T104" fmla="*/ 1876 w 3016"/>
                <a:gd name="T105" fmla="*/ 846 h 2128"/>
                <a:gd name="T106" fmla="*/ 2004 w 3016"/>
                <a:gd name="T107" fmla="*/ 934 h 2128"/>
                <a:gd name="T108" fmla="*/ 2040 w 3016"/>
                <a:gd name="T109" fmla="*/ 1034 h 2128"/>
                <a:gd name="T110" fmla="*/ 1874 w 3016"/>
                <a:gd name="T111" fmla="*/ 1148 h 2128"/>
                <a:gd name="T112" fmla="*/ 1776 w 3016"/>
                <a:gd name="T113" fmla="*/ 1066 h 2128"/>
                <a:gd name="T114" fmla="*/ 1878 w 3016"/>
                <a:gd name="T115" fmla="*/ 1054 h 2128"/>
                <a:gd name="T116" fmla="*/ 1918 w 3016"/>
                <a:gd name="T117" fmla="*/ 1040 h 2128"/>
                <a:gd name="T118" fmla="*/ 1828 w 3016"/>
                <a:gd name="T119" fmla="*/ 950 h 2128"/>
                <a:gd name="T120" fmla="*/ 1766 w 3016"/>
                <a:gd name="T121" fmla="*/ 824 h 2128"/>
                <a:gd name="T122" fmla="*/ 1926 w 3016"/>
                <a:gd name="T123" fmla="*/ 770 h 2128"/>
                <a:gd name="T124" fmla="*/ 2030 w 3016"/>
                <a:gd name="T125" fmla="*/ 844 h 2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16" h="2128">
                  <a:moveTo>
                    <a:pt x="54" y="1150"/>
                  </a:moveTo>
                  <a:lnTo>
                    <a:pt x="720" y="1150"/>
                  </a:lnTo>
                  <a:lnTo>
                    <a:pt x="720" y="1150"/>
                  </a:lnTo>
                  <a:lnTo>
                    <a:pt x="732" y="1152"/>
                  </a:lnTo>
                  <a:lnTo>
                    <a:pt x="742" y="1154"/>
                  </a:lnTo>
                  <a:lnTo>
                    <a:pt x="750" y="1160"/>
                  </a:lnTo>
                  <a:lnTo>
                    <a:pt x="758" y="1166"/>
                  </a:lnTo>
                  <a:lnTo>
                    <a:pt x="766" y="1174"/>
                  </a:lnTo>
                  <a:lnTo>
                    <a:pt x="770" y="1182"/>
                  </a:lnTo>
                  <a:lnTo>
                    <a:pt x="774" y="1192"/>
                  </a:lnTo>
                  <a:lnTo>
                    <a:pt x="774" y="1204"/>
                  </a:lnTo>
                  <a:lnTo>
                    <a:pt x="774" y="2076"/>
                  </a:lnTo>
                  <a:lnTo>
                    <a:pt x="774" y="2076"/>
                  </a:lnTo>
                  <a:lnTo>
                    <a:pt x="774" y="2086"/>
                  </a:lnTo>
                  <a:lnTo>
                    <a:pt x="770" y="2096"/>
                  </a:lnTo>
                  <a:lnTo>
                    <a:pt x="766" y="2104"/>
                  </a:lnTo>
                  <a:lnTo>
                    <a:pt x="758" y="2112"/>
                  </a:lnTo>
                  <a:lnTo>
                    <a:pt x="750" y="2120"/>
                  </a:lnTo>
                  <a:lnTo>
                    <a:pt x="742" y="2124"/>
                  </a:lnTo>
                  <a:lnTo>
                    <a:pt x="732" y="2128"/>
                  </a:lnTo>
                  <a:lnTo>
                    <a:pt x="720" y="2128"/>
                  </a:lnTo>
                  <a:lnTo>
                    <a:pt x="54" y="2128"/>
                  </a:lnTo>
                  <a:lnTo>
                    <a:pt x="54" y="2128"/>
                  </a:lnTo>
                  <a:lnTo>
                    <a:pt x="42" y="2128"/>
                  </a:lnTo>
                  <a:lnTo>
                    <a:pt x="32" y="2124"/>
                  </a:lnTo>
                  <a:lnTo>
                    <a:pt x="24" y="2120"/>
                  </a:lnTo>
                  <a:lnTo>
                    <a:pt x="16" y="2112"/>
                  </a:lnTo>
                  <a:lnTo>
                    <a:pt x="8" y="2104"/>
                  </a:lnTo>
                  <a:lnTo>
                    <a:pt x="4" y="2096"/>
                  </a:lnTo>
                  <a:lnTo>
                    <a:pt x="0" y="2086"/>
                  </a:lnTo>
                  <a:lnTo>
                    <a:pt x="0" y="2076"/>
                  </a:lnTo>
                  <a:lnTo>
                    <a:pt x="0" y="1204"/>
                  </a:lnTo>
                  <a:lnTo>
                    <a:pt x="0" y="1204"/>
                  </a:lnTo>
                  <a:lnTo>
                    <a:pt x="0" y="1192"/>
                  </a:lnTo>
                  <a:lnTo>
                    <a:pt x="4" y="1182"/>
                  </a:lnTo>
                  <a:lnTo>
                    <a:pt x="8" y="1174"/>
                  </a:lnTo>
                  <a:lnTo>
                    <a:pt x="16" y="1166"/>
                  </a:lnTo>
                  <a:lnTo>
                    <a:pt x="24" y="1160"/>
                  </a:lnTo>
                  <a:lnTo>
                    <a:pt x="32" y="1154"/>
                  </a:lnTo>
                  <a:lnTo>
                    <a:pt x="42" y="1152"/>
                  </a:lnTo>
                  <a:lnTo>
                    <a:pt x="54" y="1150"/>
                  </a:lnTo>
                  <a:lnTo>
                    <a:pt x="54" y="1150"/>
                  </a:lnTo>
                  <a:close/>
                  <a:moveTo>
                    <a:pt x="582" y="1246"/>
                  </a:moveTo>
                  <a:lnTo>
                    <a:pt x="582" y="1246"/>
                  </a:lnTo>
                  <a:lnTo>
                    <a:pt x="598" y="1248"/>
                  </a:lnTo>
                  <a:lnTo>
                    <a:pt x="614" y="1252"/>
                  </a:lnTo>
                  <a:lnTo>
                    <a:pt x="630" y="1260"/>
                  </a:lnTo>
                  <a:lnTo>
                    <a:pt x="642" y="1270"/>
                  </a:lnTo>
                  <a:lnTo>
                    <a:pt x="652" y="1284"/>
                  </a:lnTo>
                  <a:lnTo>
                    <a:pt x="660" y="1298"/>
                  </a:lnTo>
                  <a:lnTo>
                    <a:pt x="666" y="1314"/>
                  </a:lnTo>
                  <a:lnTo>
                    <a:pt x="668" y="1332"/>
                  </a:lnTo>
                  <a:lnTo>
                    <a:pt x="668" y="1332"/>
                  </a:lnTo>
                  <a:lnTo>
                    <a:pt x="666" y="1348"/>
                  </a:lnTo>
                  <a:lnTo>
                    <a:pt x="660" y="1364"/>
                  </a:lnTo>
                  <a:lnTo>
                    <a:pt x="652" y="1378"/>
                  </a:lnTo>
                  <a:lnTo>
                    <a:pt x="642" y="1392"/>
                  </a:lnTo>
                  <a:lnTo>
                    <a:pt x="630" y="1402"/>
                  </a:lnTo>
                  <a:lnTo>
                    <a:pt x="614" y="1410"/>
                  </a:lnTo>
                  <a:lnTo>
                    <a:pt x="598" y="1414"/>
                  </a:lnTo>
                  <a:lnTo>
                    <a:pt x="582" y="1416"/>
                  </a:lnTo>
                  <a:lnTo>
                    <a:pt x="582" y="1416"/>
                  </a:lnTo>
                  <a:lnTo>
                    <a:pt x="564" y="1414"/>
                  </a:lnTo>
                  <a:lnTo>
                    <a:pt x="548" y="1410"/>
                  </a:lnTo>
                  <a:lnTo>
                    <a:pt x="534" y="1402"/>
                  </a:lnTo>
                  <a:lnTo>
                    <a:pt x="520" y="1392"/>
                  </a:lnTo>
                  <a:lnTo>
                    <a:pt x="510" y="1378"/>
                  </a:lnTo>
                  <a:lnTo>
                    <a:pt x="502" y="1364"/>
                  </a:lnTo>
                  <a:lnTo>
                    <a:pt x="498" y="1348"/>
                  </a:lnTo>
                  <a:lnTo>
                    <a:pt x="496" y="1332"/>
                  </a:lnTo>
                  <a:lnTo>
                    <a:pt x="496" y="1332"/>
                  </a:lnTo>
                  <a:lnTo>
                    <a:pt x="498" y="1314"/>
                  </a:lnTo>
                  <a:lnTo>
                    <a:pt x="502" y="1298"/>
                  </a:lnTo>
                  <a:lnTo>
                    <a:pt x="510" y="1284"/>
                  </a:lnTo>
                  <a:lnTo>
                    <a:pt x="520" y="1270"/>
                  </a:lnTo>
                  <a:lnTo>
                    <a:pt x="534" y="1260"/>
                  </a:lnTo>
                  <a:lnTo>
                    <a:pt x="548" y="1252"/>
                  </a:lnTo>
                  <a:lnTo>
                    <a:pt x="564" y="1248"/>
                  </a:lnTo>
                  <a:lnTo>
                    <a:pt x="582" y="1246"/>
                  </a:lnTo>
                  <a:lnTo>
                    <a:pt x="582" y="1246"/>
                  </a:lnTo>
                  <a:close/>
                  <a:moveTo>
                    <a:pt x="852" y="1192"/>
                  </a:moveTo>
                  <a:lnTo>
                    <a:pt x="962" y="1156"/>
                  </a:lnTo>
                  <a:lnTo>
                    <a:pt x="962" y="1156"/>
                  </a:lnTo>
                  <a:lnTo>
                    <a:pt x="1000" y="1140"/>
                  </a:lnTo>
                  <a:lnTo>
                    <a:pt x="1038" y="1128"/>
                  </a:lnTo>
                  <a:lnTo>
                    <a:pt x="1074" y="1120"/>
                  </a:lnTo>
                  <a:lnTo>
                    <a:pt x="1110" y="1116"/>
                  </a:lnTo>
                  <a:lnTo>
                    <a:pt x="1146" y="1114"/>
                  </a:lnTo>
                  <a:lnTo>
                    <a:pt x="1182" y="1116"/>
                  </a:lnTo>
                  <a:lnTo>
                    <a:pt x="1216" y="1120"/>
                  </a:lnTo>
                  <a:lnTo>
                    <a:pt x="1250" y="1126"/>
                  </a:lnTo>
                  <a:lnTo>
                    <a:pt x="1930" y="1398"/>
                  </a:lnTo>
                  <a:lnTo>
                    <a:pt x="2006" y="1428"/>
                  </a:lnTo>
                  <a:lnTo>
                    <a:pt x="2006" y="1428"/>
                  </a:lnTo>
                  <a:lnTo>
                    <a:pt x="2024" y="1436"/>
                  </a:lnTo>
                  <a:lnTo>
                    <a:pt x="2038" y="1444"/>
                  </a:lnTo>
                  <a:lnTo>
                    <a:pt x="2052" y="1454"/>
                  </a:lnTo>
                  <a:lnTo>
                    <a:pt x="2064" y="1464"/>
                  </a:lnTo>
                  <a:lnTo>
                    <a:pt x="2076" y="1476"/>
                  </a:lnTo>
                  <a:lnTo>
                    <a:pt x="2086" y="1488"/>
                  </a:lnTo>
                  <a:lnTo>
                    <a:pt x="2094" y="1502"/>
                  </a:lnTo>
                  <a:lnTo>
                    <a:pt x="2100" y="1516"/>
                  </a:lnTo>
                  <a:lnTo>
                    <a:pt x="2106" y="1532"/>
                  </a:lnTo>
                  <a:lnTo>
                    <a:pt x="2112" y="1546"/>
                  </a:lnTo>
                  <a:lnTo>
                    <a:pt x="2114" y="1562"/>
                  </a:lnTo>
                  <a:lnTo>
                    <a:pt x="2116" y="1578"/>
                  </a:lnTo>
                  <a:lnTo>
                    <a:pt x="2116" y="1594"/>
                  </a:lnTo>
                  <a:lnTo>
                    <a:pt x="2116" y="1610"/>
                  </a:lnTo>
                  <a:lnTo>
                    <a:pt x="2114" y="1624"/>
                  </a:lnTo>
                  <a:lnTo>
                    <a:pt x="2110" y="1640"/>
                  </a:lnTo>
                  <a:lnTo>
                    <a:pt x="2106" y="1654"/>
                  </a:lnTo>
                  <a:lnTo>
                    <a:pt x="2100" y="1668"/>
                  </a:lnTo>
                  <a:lnTo>
                    <a:pt x="2094" y="1682"/>
                  </a:lnTo>
                  <a:lnTo>
                    <a:pt x="2086" y="1696"/>
                  </a:lnTo>
                  <a:lnTo>
                    <a:pt x="2076" y="1708"/>
                  </a:lnTo>
                  <a:lnTo>
                    <a:pt x="2064" y="1718"/>
                  </a:lnTo>
                  <a:lnTo>
                    <a:pt x="2052" y="1728"/>
                  </a:lnTo>
                  <a:lnTo>
                    <a:pt x="2038" y="1736"/>
                  </a:lnTo>
                  <a:lnTo>
                    <a:pt x="2024" y="1744"/>
                  </a:lnTo>
                  <a:lnTo>
                    <a:pt x="2008" y="1748"/>
                  </a:lnTo>
                  <a:lnTo>
                    <a:pt x="1992" y="1752"/>
                  </a:lnTo>
                  <a:lnTo>
                    <a:pt x="1972" y="1754"/>
                  </a:lnTo>
                  <a:lnTo>
                    <a:pt x="1954" y="1756"/>
                  </a:lnTo>
                  <a:lnTo>
                    <a:pt x="1932" y="1754"/>
                  </a:lnTo>
                  <a:lnTo>
                    <a:pt x="1910" y="1750"/>
                  </a:lnTo>
                  <a:lnTo>
                    <a:pt x="1886" y="1744"/>
                  </a:lnTo>
                  <a:lnTo>
                    <a:pt x="1660" y="1666"/>
                  </a:lnTo>
                  <a:lnTo>
                    <a:pt x="1660" y="1666"/>
                  </a:lnTo>
                  <a:lnTo>
                    <a:pt x="1638" y="1660"/>
                  </a:lnTo>
                  <a:lnTo>
                    <a:pt x="1616" y="1654"/>
                  </a:lnTo>
                  <a:lnTo>
                    <a:pt x="1600" y="1652"/>
                  </a:lnTo>
                  <a:lnTo>
                    <a:pt x="1584" y="1650"/>
                  </a:lnTo>
                  <a:lnTo>
                    <a:pt x="1572" y="1650"/>
                  </a:lnTo>
                  <a:lnTo>
                    <a:pt x="1562" y="1652"/>
                  </a:lnTo>
                  <a:lnTo>
                    <a:pt x="1554" y="1656"/>
                  </a:lnTo>
                  <a:lnTo>
                    <a:pt x="1548" y="1660"/>
                  </a:lnTo>
                  <a:lnTo>
                    <a:pt x="1546" y="1666"/>
                  </a:lnTo>
                  <a:lnTo>
                    <a:pt x="1546" y="1670"/>
                  </a:lnTo>
                  <a:lnTo>
                    <a:pt x="1548" y="1678"/>
                  </a:lnTo>
                  <a:lnTo>
                    <a:pt x="1552" y="1684"/>
                  </a:lnTo>
                  <a:lnTo>
                    <a:pt x="1558" y="1690"/>
                  </a:lnTo>
                  <a:lnTo>
                    <a:pt x="1566" y="1696"/>
                  </a:lnTo>
                  <a:lnTo>
                    <a:pt x="1576" y="1702"/>
                  </a:lnTo>
                  <a:lnTo>
                    <a:pt x="1588" y="1706"/>
                  </a:lnTo>
                  <a:lnTo>
                    <a:pt x="1864" y="1798"/>
                  </a:lnTo>
                  <a:lnTo>
                    <a:pt x="1864" y="1798"/>
                  </a:lnTo>
                  <a:lnTo>
                    <a:pt x="1890" y="1806"/>
                  </a:lnTo>
                  <a:lnTo>
                    <a:pt x="1914" y="1810"/>
                  </a:lnTo>
                  <a:lnTo>
                    <a:pt x="1940" y="1812"/>
                  </a:lnTo>
                  <a:lnTo>
                    <a:pt x="1968" y="1812"/>
                  </a:lnTo>
                  <a:lnTo>
                    <a:pt x="1968" y="1812"/>
                  </a:lnTo>
                  <a:lnTo>
                    <a:pt x="1994" y="1810"/>
                  </a:lnTo>
                  <a:lnTo>
                    <a:pt x="2018" y="1804"/>
                  </a:lnTo>
                  <a:lnTo>
                    <a:pt x="2042" y="1796"/>
                  </a:lnTo>
                  <a:lnTo>
                    <a:pt x="2066" y="1786"/>
                  </a:lnTo>
                  <a:lnTo>
                    <a:pt x="2088" y="1772"/>
                  </a:lnTo>
                  <a:lnTo>
                    <a:pt x="2108" y="1758"/>
                  </a:lnTo>
                  <a:lnTo>
                    <a:pt x="2126" y="1740"/>
                  </a:lnTo>
                  <a:lnTo>
                    <a:pt x="2142" y="1720"/>
                  </a:lnTo>
                  <a:lnTo>
                    <a:pt x="2156" y="1698"/>
                  </a:lnTo>
                  <a:lnTo>
                    <a:pt x="2168" y="1674"/>
                  </a:lnTo>
                  <a:lnTo>
                    <a:pt x="2176" y="1648"/>
                  </a:lnTo>
                  <a:lnTo>
                    <a:pt x="2180" y="1620"/>
                  </a:lnTo>
                  <a:lnTo>
                    <a:pt x="2182" y="1590"/>
                  </a:lnTo>
                  <a:lnTo>
                    <a:pt x="2180" y="1558"/>
                  </a:lnTo>
                  <a:lnTo>
                    <a:pt x="2174" y="1526"/>
                  </a:lnTo>
                  <a:lnTo>
                    <a:pt x="2162" y="1492"/>
                  </a:lnTo>
                  <a:lnTo>
                    <a:pt x="2690" y="1240"/>
                  </a:lnTo>
                  <a:lnTo>
                    <a:pt x="2690" y="1240"/>
                  </a:lnTo>
                  <a:lnTo>
                    <a:pt x="2710" y="1232"/>
                  </a:lnTo>
                  <a:lnTo>
                    <a:pt x="2728" y="1224"/>
                  </a:lnTo>
                  <a:lnTo>
                    <a:pt x="2746" y="1218"/>
                  </a:lnTo>
                  <a:lnTo>
                    <a:pt x="2764" y="1214"/>
                  </a:lnTo>
                  <a:lnTo>
                    <a:pt x="2782" y="1214"/>
                  </a:lnTo>
                  <a:lnTo>
                    <a:pt x="2800" y="1214"/>
                  </a:lnTo>
                  <a:lnTo>
                    <a:pt x="2816" y="1216"/>
                  </a:lnTo>
                  <a:lnTo>
                    <a:pt x="2832" y="1220"/>
                  </a:lnTo>
                  <a:lnTo>
                    <a:pt x="2848" y="1224"/>
                  </a:lnTo>
                  <a:lnTo>
                    <a:pt x="2862" y="1232"/>
                  </a:lnTo>
                  <a:lnTo>
                    <a:pt x="2876" y="1240"/>
                  </a:lnTo>
                  <a:lnTo>
                    <a:pt x="2888" y="1248"/>
                  </a:lnTo>
                  <a:lnTo>
                    <a:pt x="2900" y="1260"/>
                  </a:lnTo>
                  <a:lnTo>
                    <a:pt x="2912" y="1270"/>
                  </a:lnTo>
                  <a:lnTo>
                    <a:pt x="2922" y="1282"/>
                  </a:lnTo>
                  <a:lnTo>
                    <a:pt x="2930" y="1296"/>
                  </a:lnTo>
                  <a:lnTo>
                    <a:pt x="2938" y="1310"/>
                  </a:lnTo>
                  <a:lnTo>
                    <a:pt x="2944" y="1324"/>
                  </a:lnTo>
                  <a:lnTo>
                    <a:pt x="2948" y="1338"/>
                  </a:lnTo>
                  <a:lnTo>
                    <a:pt x="2952" y="1354"/>
                  </a:lnTo>
                  <a:lnTo>
                    <a:pt x="2954" y="1370"/>
                  </a:lnTo>
                  <a:lnTo>
                    <a:pt x="2954" y="1386"/>
                  </a:lnTo>
                  <a:lnTo>
                    <a:pt x="2952" y="1402"/>
                  </a:lnTo>
                  <a:lnTo>
                    <a:pt x="2950" y="1418"/>
                  </a:lnTo>
                  <a:lnTo>
                    <a:pt x="2946" y="1432"/>
                  </a:lnTo>
                  <a:lnTo>
                    <a:pt x="2940" y="1448"/>
                  </a:lnTo>
                  <a:lnTo>
                    <a:pt x="2932" y="1464"/>
                  </a:lnTo>
                  <a:lnTo>
                    <a:pt x="2920" y="1478"/>
                  </a:lnTo>
                  <a:lnTo>
                    <a:pt x="2908" y="1492"/>
                  </a:lnTo>
                  <a:lnTo>
                    <a:pt x="2894" y="1504"/>
                  </a:lnTo>
                  <a:lnTo>
                    <a:pt x="2878" y="1518"/>
                  </a:lnTo>
                  <a:lnTo>
                    <a:pt x="2860" y="1530"/>
                  </a:lnTo>
                  <a:lnTo>
                    <a:pt x="2064" y="1988"/>
                  </a:lnTo>
                  <a:lnTo>
                    <a:pt x="2064" y="1988"/>
                  </a:lnTo>
                  <a:lnTo>
                    <a:pt x="2042" y="2000"/>
                  </a:lnTo>
                  <a:lnTo>
                    <a:pt x="2022" y="2010"/>
                  </a:lnTo>
                  <a:lnTo>
                    <a:pt x="2000" y="2016"/>
                  </a:lnTo>
                  <a:lnTo>
                    <a:pt x="1980" y="2022"/>
                  </a:lnTo>
                  <a:lnTo>
                    <a:pt x="1960" y="2024"/>
                  </a:lnTo>
                  <a:lnTo>
                    <a:pt x="1940" y="2024"/>
                  </a:lnTo>
                  <a:lnTo>
                    <a:pt x="1920" y="2022"/>
                  </a:lnTo>
                  <a:lnTo>
                    <a:pt x="1902" y="2018"/>
                  </a:lnTo>
                  <a:lnTo>
                    <a:pt x="1066" y="1844"/>
                  </a:lnTo>
                  <a:lnTo>
                    <a:pt x="1066" y="1844"/>
                  </a:lnTo>
                  <a:lnTo>
                    <a:pt x="994" y="1830"/>
                  </a:lnTo>
                  <a:lnTo>
                    <a:pt x="966" y="1826"/>
                  </a:lnTo>
                  <a:lnTo>
                    <a:pt x="942" y="1824"/>
                  </a:lnTo>
                  <a:lnTo>
                    <a:pt x="920" y="1826"/>
                  </a:lnTo>
                  <a:lnTo>
                    <a:pt x="898" y="1830"/>
                  </a:lnTo>
                  <a:lnTo>
                    <a:pt x="876" y="1838"/>
                  </a:lnTo>
                  <a:lnTo>
                    <a:pt x="852" y="1848"/>
                  </a:lnTo>
                  <a:lnTo>
                    <a:pt x="852" y="1192"/>
                  </a:lnTo>
                  <a:lnTo>
                    <a:pt x="852" y="1192"/>
                  </a:lnTo>
                  <a:close/>
                  <a:moveTo>
                    <a:pt x="2578" y="0"/>
                  </a:moveTo>
                  <a:lnTo>
                    <a:pt x="2578" y="0"/>
                  </a:lnTo>
                  <a:lnTo>
                    <a:pt x="2622" y="2"/>
                  </a:lnTo>
                  <a:lnTo>
                    <a:pt x="2666" y="8"/>
                  </a:lnTo>
                  <a:lnTo>
                    <a:pt x="2708" y="20"/>
                  </a:lnTo>
                  <a:lnTo>
                    <a:pt x="2748" y="34"/>
                  </a:lnTo>
                  <a:lnTo>
                    <a:pt x="2788" y="52"/>
                  </a:lnTo>
                  <a:lnTo>
                    <a:pt x="2824" y="74"/>
                  </a:lnTo>
                  <a:lnTo>
                    <a:pt x="2856" y="100"/>
                  </a:lnTo>
                  <a:lnTo>
                    <a:pt x="2888" y="128"/>
                  </a:lnTo>
                  <a:lnTo>
                    <a:pt x="2916" y="158"/>
                  </a:lnTo>
                  <a:lnTo>
                    <a:pt x="2942" y="192"/>
                  </a:lnTo>
                  <a:lnTo>
                    <a:pt x="2964" y="228"/>
                  </a:lnTo>
                  <a:lnTo>
                    <a:pt x="2982" y="268"/>
                  </a:lnTo>
                  <a:lnTo>
                    <a:pt x="2996" y="308"/>
                  </a:lnTo>
                  <a:lnTo>
                    <a:pt x="3008" y="350"/>
                  </a:lnTo>
                  <a:lnTo>
                    <a:pt x="3014" y="392"/>
                  </a:lnTo>
                  <a:lnTo>
                    <a:pt x="3016" y="438"/>
                  </a:lnTo>
                  <a:lnTo>
                    <a:pt x="3016" y="438"/>
                  </a:lnTo>
                  <a:lnTo>
                    <a:pt x="3014" y="482"/>
                  </a:lnTo>
                  <a:lnTo>
                    <a:pt x="3008" y="526"/>
                  </a:lnTo>
                  <a:lnTo>
                    <a:pt x="2996" y="568"/>
                  </a:lnTo>
                  <a:lnTo>
                    <a:pt x="2982" y="608"/>
                  </a:lnTo>
                  <a:lnTo>
                    <a:pt x="2964" y="646"/>
                  </a:lnTo>
                  <a:lnTo>
                    <a:pt x="2942" y="682"/>
                  </a:lnTo>
                  <a:lnTo>
                    <a:pt x="2916" y="716"/>
                  </a:lnTo>
                  <a:lnTo>
                    <a:pt x="2888" y="748"/>
                  </a:lnTo>
                  <a:lnTo>
                    <a:pt x="2858" y="776"/>
                  </a:lnTo>
                  <a:lnTo>
                    <a:pt x="2824" y="802"/>
                  </a:lnTo>
                  <a:lnTo>
                    <a:pt x="2788" y="824"/>
                  </a:lnTo>
                  <a:lnTo>
                    <a:pt x="2748" y="842"/>
                  </a:lnTo>
                  <a:lnTo>
                    <a:pt x="2708" y="856"/>
                  </a:lnTo>
                  <a:lnTo>
                    <a:pt x="2666" y="868"/>
                  </a:lnTo>
                  <a:lnTo>
                    <a:pt x="2622" y="874"/>
                  </a:lnTo>
                  <a:lnTo>
                    <a:pt x="2578" y="876"/>
                  </a:lnTo>
                  <a:lnTo>
                    <a:pt x="2578" y="876"/>
                  </a:lnTo>
                  <a:lnTo>
                    <a:pt x="2534" y="874"/>
                  </a:lnTo>
                  <a:lnTo>
                    <a:pt x="2490" y="868"/>
                  </a:lnTo>
                  <a:lnTo>
                    <a:pt x="2448" y="856"/>
                  </a:lnTo>
                  <a:lnTo>
                    <a:pt x="2408" y="842"/>
                  </a:lnTo>
                  <a:lnTo>
                    <a:pt x="2370" y="824"/>
                  </a:lnTo>
                  <a:lnTo>
                    <a:pt x="2334" y="802"/>
                  </a:lnTo>
                  <a:lnTo>
                    <a:pt x="2300" y="776"/>
                  </a:lnTo>
                  <a:lnTo>
                    <a:pt x="2268" y="748"/>
                  </a:lnTo>
                  <a:lnTo>
                    <a:pt x="2240" y="716"/>
                  </a:lnTo>
                  <a:lnTo>
                    <a:pt x="2214" y="682"/>
                  </a:lnTo>
                  <a:lnTo>
                    <a:pt x="2192" y="646"/>
                  </a:lnTo>
                  <a:lnTo>
                    <a:pt x="2174" y="608"/>
                  </a:lnTo>
                  <a:lnTo>
                    <a:pt x="2160" y="568"/>
                  </a:lnTo>
                  <a:lnTo>
                    <a:pt x="2148" y="526"/>
                  </a:lnTo>
                  <a:lnTo>
                    <a:pt x="2142" y="482"/>
                  </a:lnTo>
                  <a:lnTo>
                    <a:pt x="2140" y="438"/>
                  </a:lnTo>
                  <a:lnTo>
                    <a:pt x="2140" y="438"/>
                  </a:lnTo>
                  <a:lnTo>
                    <a:pt x="2142" y="392"/>
                  </a:lnTo>
                  <a:lnTo>
                    <a:pt x="2148" y="350"/>
                  </a:lnTo>
                  <a:lnTo>
                    <a:pt x="2160" y="308"/>
                  </a:lnTo>
                  <a:lnTo>
                    <a:pt x="2174" y="268"/>
                  </a:lnTo>
                  <a:lnTo>
                    <a:pt x="2192" y="228"/>
                  </a:lnTo>
                  <a:lnTo>
                    <a:pt x="2214" y="192"/>
                  </a:lnTo>
                  <a:lnTo>
                    <a:pt x="2240" y="158"/>
                  </a:lnTo>
                  <a:lnTo>
                    <a:pt x="2268" y="128"/>
                  </a:lnTo>
                  <a:lnTo>
                    <a:pt x="2300" y="100"/>
                  </a:lnTo>
                  <a:lnTo>
                    <a:pt x="2334" y="74"/>
                  </a:lnTo>
                  <a:lnTo>
                    <a:pt x="2370" y="52"/>
                  </a:lnTo>
                  <a:lnTo>
                    <a:pt x="2408" y="34"/>
                  </a:lnTo>
                  <a:lnTo>
                    <a:pt x="2448" y="20"/>
                  </a:lnTo>
                  <a:lnTo>
                    <a:pt x="2490" y="8"/>
                  </a:lnTo>
                  <a:lnTo>
                    <a:pt x="2534" y="2"/>
                  </a:lnTo>
                  <a:lnTo>
                    <a:pt x="2578" y="0"/>
                  </a:lnTo>
                  <a:lnTo>
                    <a:pt x="2578" y="0"/>
                  </a:lnTo>
                  <a:close/>
                  <a:moveTo>
                    <a:pt x="2768" y="328"/>
                  </a:moveTo>
                  <a:lnTo>
                    <a:pt x="2602" y="328"/>
                  </a:lnTo>
                  <a:lnTo>
                    <a:pt x="2602" y="308"/>
                  </a:lnTo>
                  <a:lnTo>
                    <a:pt x="2602" y="308"/>
                  </a:lnTo>
                  <a:lnTo>
                    <a:pt x="2600" y="280"/>
                  </a:lnTo>
                  <a:lnTo>
                    <a:pt x="2598" y="270"/>
                  </a:lnTo>
                  <a:lnTo>
                    <a:pt x="2596" y="264"/>
                  </a:lnTo>
                  <a:lnTo>
                    <a:pt x="2596" y="264"/>
                  </a:lnTo>
                  <a:lnTo>
                    <a:pt x="2592" y="258"/>
                  </a:lnTo>
                  <a:lnTo>
                    <a:pt x="2586" y="256"/>
                  </a:lnTo>
                  <a:lnTo>
                    <a:pt x="2580" y="254"/>
                  </a:lnTo>
                  <a:lnTo>
                    <a:pt x="2570" y="254"/>
                  </a:lnTo>
                  <a:lnTo>
                    <a:pt x="2570" y="254"/>
                  </a:lnTo>
                  <a:lnTo>
                    <a:pt x="2562" y="254"/>
                  </a:lnTo>
                  <a:lnTo>
                    <a:pt x="2556" y="256"/>
                  </a:lnTo>
                  <a:lnTo>
                    <a:pt x="2550" y="258"/>
                  </a:lnTo>
                  <a:lnTo>
                    <a:pt x="2546" y="264"/>
                  </a:lnTo>
                  <a:lnTo>
                    <a:pt x="2544" y="268"/>
                  </a:lnTo>
                  <a:lnTo>
                    <a:pt x="2542" y="274"/>
                  </a:lnTo>
                  <a:lnTo>
                    <a:pt x="2540" y="288"/>
                  </a:lnTo>
                  <a:lnTo>
                    <a:pt x="2540" y="288"/>
                  </a:lnTo>
                  <a:lnTo>
                    <a:pt x="2540" y="302"/>
                  </a:lnTo>
                  <a:lnTo>
                    <a:pt x="2544" y="314"/>
                  </a:lnTo>
                  <a:lnTo>
                    <a:pt x="2548" y="324"/>
                  </a:lnTo>
                  <a:lnTo>
                    <a:pt x="2556" y="330"/>
                  </a:lnTo>
                  <a:lnTo>
                    <a:pt x="2556" y="330"/>
                  </a:lnTo>
                  <a:lnTo>
                    <a:pt x="2568" y="338"/>
                  </a:lnTo>
                  <a:lnTo>
                    <a:pt x="2586" y="348"/>
                  </a:lnTo>
                  <a:lnTo>
                    <a:pt x="2646" y="378"/>
                  </a:lnTo>
                  <a:lnTo>
                    <a:pt x="2646" y="378"/>
                  </a:lnTo>
                  <a:lnTo>
                    <a:pt x="2700" y="402"/>
                  </a:lnTo>
                  <a:lnTo>
                    <a:pt x="2732" y="422"/>
                  </a:lnTo>
                  <a:lnTo>
                    <a:pt x="2732" y="422"/>
                  </a:lnTo>
                  <a:lnTo>
                    <a:pt x="2746" y="432"/>
                  </a:lnTo>
                  <a:lnTo>
                    <a:pt x="2758" y="444"/>
                  </a:lnTo>
                  <a:lnTo>
                    <a:pt x="2768" y="458"/>
                  </a:lnTo>
                  <a:lnTo>
                    <a:pt x="2776" y="472"/>
                  </a:lnTo>
                  <a:lnTo>
                    <a:pt x="2780" y="488"/>
                  </a:lnTo>
                  <a:lnTo>
                    <a:pt x="2784" y="504"/>
                  </a:lnTo>
                  <a:lnTo>
                    <a:pt x="2788" y="520"/>
                  </a:lnTo>
                  <a:lnTo>
                    <a:pt x="2788" y="536"/>
                  </a:lnTo>
                  <a:lnTo>
                    <a:pt x="2788" y="536"/>
                  </a:lnTo>
                  <a:lnTo>
                    <a:pt x="2788" y="554"/>
                  </a:lnTo>
                  <a:lnTo>
                    <a:pt x="2786" y="568"/>
                  </a:lnTo>
                  <a:lnTo>
                    <a:pt x="2782" y="584"/>
                  </a:lnTo>
                  <a:lnTo>
                    <a:pt x="2778" y="598"/>
                  </a:lnTo>
                  <a:lnTo>
                    <a:pt x="2772" y="610"/>
                  </a:lnTo>
                  <a:lnTo>
                    <a:pt x="2764" y="622"/>
                  </a:lnTo>
                  <a:lnTo>
                    <a:pt x="2754" y="634"/>
                  </a:lnTo>
                  <a:lnTo>
                    <a:pt x="2744" y="644"/>
                  </a:lnTo>
                  <a:lnTo>
                    <a:pt x="2744" y="644"/>
                  </a:lnTo>
                  <a:lnTo>
                    <a:pt x="2734" y="652"/>
                  </a:lnTo>
                  <a:lnTo>
                    <a:pt x="2720" y="660"/>
                  </a:lnTo>
                  <a:lnTo>
                    <a:pt x="2706" y="668"/>
                  </a:lnTo>
                  <a:lnTo>
                    <a:pt x="2692" y="674"/>
                  </a:lnTo>
                  <a:lnTo>
                    <a:pt x="2674" y="680"/>
                  </a:lnTo>
                  <a:lnTo>
                    <a:pt x="2656" y="684"/>
                  </a:lnTo>
                  <a:lnTo>
                    <a:pt x="2616" y="692"/>
                  </a:lnTo>
                  <a:lnTo>
                    <a:pt x="2616" y="738"/>
                  </a:lnTo>
                  <a:lnTo>
                    <a:pt x="2538" y="738"/>
                  </a:lnTo>
                  <a:lnTo>
                    <a:pt x="2538" y="690"/>
                  </a:lnTo>
                  <a:lnTo>
                    <a:pt x="2538" y="690"/>
                  </a:lnTo>
                  <a:lnTo>
                    <a:pt x="2506" y="686"/>
                  </a:lnTo>
                  <a:lnTo>
                    <a:pt x="2476" y="678"/>
                  </a:lnTo>
                  <a:lnTo>
                    <a:pt x="2448" y="666"/>
                  </a:lnTo>
                  <a:lnTo>
                    <a:pt x="2422" y="650"/>
                  </a:lnTo>
                  <a:lnTo>
                    <a:pt x="2422" y="650"/>
                  </a:lnTo>
                  <a:lnTo>
                    <a:pt x="2410" y="642"/>
                  </a:lnTo>
                  <a:lnTo>
                    <a:pt x="2400" y="630"/>
                  </a:lnTo>
                  <a:lnTo>
                    <a:pt x="2390" y="618"/>
                  </a:lnTo>
                  <a:lnTo>
                    <a:pt x="2384" y="604"/>
                  </a:lnTo>
                  <a:lnTo>
                    <a:pt x="2378" y="588"/>
                  </a:lnTo>
                  <a:lnTo>
                    <a:pt x="2374" y="570"/>
                  </a:lnTo>
                  <a:lnTo>
                    <a:pt x="2372" y="552"/>
                  </a:lnTo>
                  <a:lnTo>
                    <a:pt x="2372" y="532"/>
                  </a:lnTo>
                  <a:lnTo>
                    <a:pt x="2372" y="506"/>
                  </a:lnTo>
                  <a:lnTo>
                    <a:pt x="2538" y="506"/>
                  </a:lnTo>
                  <a:lnTo>
                    <a:pt x="2538" y="538"/>
                  </a:lnTo>
                  <a:lnTo>
                    <a:pt x="2538" y="538"/>
                  </a:lnTo>
                  <a:lnTo>
                    <a:pt x="2540" y="580"/>
                  </a:lnTo>
                  <a:lnTo>
                    <a:pt x="2542" y="592"/>
                  </a:lnTo>
                  <a:lnTo>
                    <a:pt x="2544" y="602"/>
                  </a:lnTo>
                  <a:lnTo>
                    <a:pt x="2544" y="602"/>
                  </a:lnTo>
                  <a:lnTo>
                    <a:pt x="2548" y="606"/>
                  </a:lnTo>
                  <a:lnTo>
                    <a:pt x="2552" y="610"/>
                  </a:lnTo>
                  <a:lnTo>
                    <a:pt x="2560" y="614"/>
                  </a:lnTo>
                  <a:lnTo>
                    <a:pt x="2568" y="614"/>
                  </a:lnTo>
                  <a:lnTo>
                    <a:pt x="2568" y="614"/>
                  </a:lnTo>
                  <a:lnTo>
                    <a:pt x="2576" y="614"/>
                  </a:lnTo>
                  <a:lnTo>
                    <a:pt x="2584" y="612"/>
                  </a:lnTo>
                  <a:lnTo>
                    <a:pt x="2590" y="608"/>
                  </a:lnTo>
                  <a:lnTo>
                    <a:pt x="2594" y="606"/>
                  </a:lnTo>
                  <a:lnTo>
                    <a:pt x="2598" y="600"/>
                  </a:lnTo>
                  <a:lnTo>
                    <a:pt x="2600" y="594"/>
                  </a:lnTo>
                  <a:lnTo>
                    <a:pt x="2602" y="580"/>
                  </a:lnTo>
                  <a:lnTo>
                    <a:pt x="2602" y="580"/>
                  </a:lnTo>
                  <a:lnTo>
                    <a:pt x="2600" y="542"/>
                  </a:lnTo>
                  <a:lnTo>
                    <a:pt x="2598" y="530"/>
                  </a:lnTo>
                  <a:lnTo>
                    <a:pt x="2594" y="518"/>
                  </a:lnTo>
                  <a:lnTo>
                    <a:pt x="2594" y="518"/>
                  </a:lnTo>
                  <a:lnTo>
                    <a:pt x="2588" y="510"/>
                  </a:lnTo>
                  <a:lnTo>
                    <a:pt x="2578" y="500"/>
                  </a:lnTo>
                  <a:lnTo>
                    <a:pt x="2562" y="488"/>
                  </a:lnTo>
                  <a:lnTo>
                    <a:pt x="2540" y="478"/>
                  </a:lnTo>
                  <a:lnTo>
                    <a:pt x="2540" y="478"/>
                  </a:lnTo>
                  <a:lnTo>
                    <a:pt x="2506" y="462"/>
                  </a:lnTo>
                  <a:lnTo>
                    <a:pt x="2470" y="444"/>
                  </a:lnTo>
                  <a:lnTo>
                    <a:pt x="2450" y="434"/>
                  </a:lnTo>
                  <a:lnTo>
                    <a:pt x="2434" y="422"/>
                  </a:lnTo>
                  <a:lnTo>
                    <a:pt x="2418" y="410"/>
                  </a:lnTo>
                  <a:lnTo>
                    <a:pt x="2406" y="398"/>
                  </a:lnTo>
                  <a:lnTo>
                    <a:pt x="2406" y="398"/>
                  </a:lnTo>
                  <a:lnTo>
                    <a:pt x="2390" y="378"/>
                  </a:lnTo>
                  <a:lnTo>
                    <a:pt x="2378" y="354"/>
                  </a:lnTo>
                  <a:lnTo>
                    <a:pt x="2372" y="330"/>
                  </a:lnTo>
                  <a:lnTo>
                    <a:pt x="2370" y="318"/>
                  </a:lnTo>
                  <a:lnTo>
                    <a:pt x="2368" y="306"/>
                  </a:lnTo>
                  <a:lnTo>
                    <a:pt x="2368" y="294"/>
                  </a:lnTo>
                  <a:lnTo>
                    <a:pt x="2370" y="282"/>
                  </a:lnTo>
                  <a:lnTo>
                    <a:pt x="2374" y="270"/>
                  </a:lnTo>
                  <a:lnTo>
                    <a:pt x="2378" y="258"/>
                  </a:lnTo>
                  <a:lnTo>
                    <a:pt x="2384" y="246"/>
                  </a:lnTo>
                  <a:lnTo>
                    <a:pt x="2392" y="236"/>
                  </a:lnTo>
                  <a:lnTo>
                    <a:pt x="2400" y="226"/>
                  </a:lnTo>
                  <a:lnTo>
                    <a:pt x="2412" y="216"/>
                  </a:lnTo>
                  <a:lnTo>
                    <a:pt x="2412" y="216"/>
                  </a:lnTo>
                  <a:lnTo>
                    <a:pt x="2422" y="210"/>
                  </a:lnTo>
                  <a:lnTo>
                    <a:pt x="2436" y="202"/>
                  </a:lnTo>
                  <a:lnTo>
                    <a:pt x="2450" y="196"/>
                  </a:lnTo>
                  <a:lnTo>
                    <a:pt x="2464" y="190"/>
                  </a:lnTo>
                  <a:lnTo>
                    <a:pt x="2498" y="182"/>
                  </a:lnTo>
                  <a:lnTo>
                    <a:pt x="2538" y="178"/>
                  </a:lnTo>
                  <a:lnTo>
                    <a:pt x="2538" y="136"/>
                  </a:lnTo>
                  <a:lnTo>
                    <a:pt x="2616" y="136"/>
                  </a:lnTo>
                  <a:lnTo>
                    <a:pt x="2616" y="178"/>
                  </a:lnTo>
                  <a:lnTo>
                    <a:pt x="2616" y="178"/>
                  </a:lnTo>
                  <a:lnTo>
                    <a:pt x="2644" y="180"/>
                  </a:lnTo>
                  <a:lnTo>
                    <a:pt x="2672" y="188"/>
                  </a:lnTo>
                  <a:lnTo>
                    <a:pt x="2700" y="196"/>
                  </a:lnTo>
                  <a:lnTo>
                    <a:pt x="2712" y="202"/>
                  </a:lnTo>
                  <a:lnTo>
                    <a:pt x="2722" y="210"/>
                  </a:lnTo>
                  <a:lnTo>
                    <a:pt x="2732" y="218"/>
                  </a:lnTo>
                  <a:lnTo>
                    <a:pt x="2742" y="226"/>
                  </a:lnTo>
                  <a:lnTo>
                    <a:pt x="2750" y="236"/>
                  </a:lnTo>
                  <a:lnTo>
                    <a:pt x="2758" y="248"/>
                  </a:lnTo>
                  <a:lnTo>
                    <a:pt x="2762" y="260"/>
                  </a:lnTo>
                  <a:lnTo>
                    <a:pt x="2766" y="274"/>
                  </a:lnTo>
                  <a:lnTo>
                    <a:pt x="2770" y="288"/>
                  </a:lnTo>
                  <a:lnTo>
                    <a:pt x="2770" y="304"/>
                  </a:lnTo>
                  <a:lnTo>
                    <a:pt x="2770" y="304"/>
                  </a:lnTo>
                  <a:lnTo>
                    <a:pt x="2768" y="328"/>
                  </a:lnTo>
                  <a:lnTo>
                    <a:pt x="2768" y="328"/>
                  </a:lnTo>
                  <a:close/>
                  <a:moveTo>
                    <a:pt x="1900" y="636"/>
                  </a:moveTo>
                  <a:lnTo>
                    <a:pt x="1900" y="636"/>
                  </a:lnTo>
                  <a:lnTo>
                    <a:pt x="1932" y="638"/>
                  </a:lnTo>
                  <a:lnTo>
                    <a:pt x="1964" y="642"/>
                  </a:lnTo>
                  <a:lnTo>
                    <a:pt x="1992" y="650"/>
                  </a:lnTo>
                  <a:lnTo>
                    <a:pt x="2020" y="660"/>
                  </a:lnTo>
                  <a:lnTo>
                    <a:pt x="2048" y="674"/>
                  </a:lnTo>
                  <a:lnTo>
                    <a:pt x="2074" y="690"/>
                  </a:lnTo>
                  <a:lnTo>
                    <a:pt x="2098" y="708"/>
                  </a:lnTo>
                  <a:lnTo>
                    <a:pt x="2120" y="728"/>
                  </a:lnTo>
                  <a:lnTo>
                    <a:pt x="2138" y="748"/>
                  </a:lnTo>
                  <a:lnTo>
                    <a:pt x="2156" y="772"/>
                  </a:lnTo>
                  <a:lnTo>
                    <a:pt x="2172" y="798"/>
                  </a:lnTo>
                  <a:lnTo>
                    <a:pt x="2186" y="826"/>
                  </a:lnTo>
                  <a:lnTo>
                    <a:pt x="2196" y="854"/>
                  </a:lnTo>
                  <a:lnTo>
                    <a:pt x="2204" y="884"/>
                  </a:lnTo>
                  <a:lnTo>
                    <a:pt x="2208" y="914"/>
                  </a:lnTo>
                  <a:lnTo>
                    <a:pt x="2210" y="946"/>
                  </a:lnTo>
                  <a:lnTo>
                    <a:pt x="2210" y="946"/>
                  </a:lnTo>
                  <a:lnTo>
                    <a:pt x="2208" y="976"/>
                  </a:lnTo>
                  <a:lnTo>
                    <a:pt x="2204" y="1008"/>
                  </a:lnTo>
                  <a:lnTo>
                    <a:pt x="2196" y="1036"/>
                  </a:lnTo>
                  <a:lnTo>
                    <a:pt x="2186" y="1066"/>
                  </a:lnTo>
                  <a:lnTo>
                    <a:pt x="2172" y="1092"/>
                  </a:lnTo>
                  <a:lnTo>
                    <a:pt x="2156" y="1118"/>
                  </a:lnTo>
                  <a:lnTo>
                    <a:pt x="2138" y="1142"/>
                  </a:lnTo>
                  <a:lnTo>
                    <a:pt x="2120" y="1164"/>
                  </a:lnTo>
                  <a:lnTo>
                    <a:pt x="2098" y="1184"/>
                  </a:lnTo>
                  <a:lnTo>
                    <a:pt x="2074" y="1200"/>
                  </a:lnTo>
                  <a:lnTo>
                    <a:pt x="2048" y="1216"/>
                  </a:lnTo>
                  <a:lnTo>
                    <a:pt x="2020" y="1230"/>
                  </a:lnTo>
                  <a:lnTo>
                    <a:pt x="1992" y="1240"/>
                  </a:lnTo>
                  <a:lnTo>
                    <a:pt x="1964" y="1248"/>
                  </a:lnTo>
                  <a:lnTo>
                    <a:pt x="1932" y="1252"/>
                  </a:lnTo>
                  <a:lnTo>
                    <a:pt x="1900" y="1254"/>
                  </a:lnTo>
                  <a:lnTo>
                    <a:pt x="1900" y="1254"/>
                  </a:lnTo>
                  <a:lnTo>
                    <a:pt x="1870" y="1252"/>
                  </a:lnTo>
                  <a:lnTo>
                    <a:pt x="1838" y="1248"/>
                  </a:lnTo>
                  <a:lnTo>
                    <a:pt x="1810" y="1240"/>
                  </a:lnTo>
                  <a:lnTo>
                    <a:pt x="1780" y="1230"/>
                  </a:lnTo>
                  <a:lnTo>
                    <a:pt x="1754" y="1216"/>
                  </a:lnTo>
                  <a:lnTo>
                    <a:pt x="1728" y="1200"/>
                  </a:lnTo>
                  <a:lnTo>
                    <a:pt x="1704" y="1184"/>
                  </a:lnTo>
                  <a:lnTo>
                    <a:pt x="1682" y="1164"/>
                  </a:lnTo>
                  <a:lnTo>
                    <a:pt x="1662" y="1142"/>
                  </a:lnTo>
                  <a:lnTo>
                    <a:pt x="1646" y="1118"/>
                  </a:lnTo>
                  <a:lnTo>
                    <a:pt x="1630" y="1092"/>
                  </a:lnTo>
                  <a:lnTo>
                    <a:pt x="1616" y="1066"/>
                  </a:lnTo>
                  <a:lnTo>
                    <a:pt x="1606" y="1036"/>
                  </a:lnTo>
                  <a:lnTo>
                    <a:pt x="1598" y="1008"/>
                  </a:lnTo>
                  <a:lnTo>
                    <a:pt x="1594" y="976"/>
                  </a:lnTo>
                  <a:lnTo>
                    <a:pt x="1592" y="946"/>
                  </a:lnTo>
                  <a:lnTo>
                    <a:pt x="1592" y="946"/>
                  </a:lnTo>
                  <a:lnTo>
                    <a:pt x="1594" y="914"/>
                  </a:lnTo>
                  <a:lnTo>
                    <a:pt x="1598" y="884"/>
                  </a:lnTo>
                  <a:lnTo>
                    <a:pt x="1606" y="854"/>
                  </a:lnTo>
                  <a:lnTo>
                    <a:pt x="1616" y="826"/>
                  </a:lnTo>
                  <a:lnTo>
                    <a:pt x="1630" y="798"/>
                  </a:lnTo>
                  <a:lnTo>
                    <a:pt x="1646" y="772"/>
                  </a:lnTo>
                  <a:lnTo>
                    <a:pt x="1662" y="748"/>
                  </a:lnTo>
                  <a:lnTo>
                    <a:pt x="1682" y="728"/>
                  </a:lnTo>
                  <a:lnTo>
                    <a:pt x="1704" y="708"/>
                  </a:lnTo>
                  <a:lnTo>
                    <a:pt x="1728" y="690"/>
                  </a:lnTo>
                  <a:lnTo>
                    <a:pt x="1754" y="674"/>
                  </a:lnTo>
                  <a:lnTo>
                    <a:pt x="1780" y="660"/>
                  </a:lnTo>
                  <a:lnTo>
                    <a:pt x="1810" y="650"/>
                  </a:lnTo>
                  <a:lnTo>
                    <a:pt x="1838" y="642"/>
                  </a:lnTo>
                  <a:lnTo>
                    <a:pt x="1870" y="638"/>
                  </a:lnTo>
                  <a:lnTo>
                    <a:pt x="1900" y="636"/>
                  </a:lnTo>
                  <a:lnTo>
                    <a:pt x="1900" y="636"/>
                  </a:lnTo>
                  <a:close/>
                  <a:moveTo>
                    <a:pt x="2028" y="872"/>
                  </a:moveTo>
                  <a:lnTo>
                    <a:pt x="1916" y="872"/>
                  </a:lnTo>
                  <a:lnTo>
                    <a:pt x="1916" y="858"/>
                  </a:lnTo>
                  <a:lnTo>
                    <a:pt x="1916" y="858"/>
                  </a:lnTo>
                  <a:lnTo>
                    <a:pt x="1916" y="840"/>
                  </a:lnTo>
                  <a:lnTo>
                    <a:pt x="1912" y="828"/>
                  </a:lnTo>
                  <a:lnTo>
                    <a:pt x="1912" y="828"/>
                  </a:lnTo>
                  <a:lnTo>
                    <a:pt x="1910" y="826"/>
                  </a:lnTo>
                  <a:lnTo>
                    <a:pt x="1906" y="824"/>
                  </a:lnTo>
                  <a:lnTo>
                    <a:pt x="1896" y="822"/>
                  </a:lnTo>
                  <a:lnTo>
                    <a:pt x="1896" y="822"/>
                  </a:lnTo>
                  <a:lnTo>
                    <a:pt x="1886" y="824"/>
                  </a:lnTo>
                  <a:lnTo>
                    <a:pt x="1880" y="828"/>
                  </a:lnTo>
                  <a:lnTo>
                    <a:pt x="1876" y="836"/>
                  </a:lnTo>
                  <a:lnTo>
                    <a:pt x="1876" y="846"/>
                  </a:lnTo>
                  <a:lnTo>
                    <a:pt x="1876" y="846"/>
                  </a:lnTo>
                  <a:lnTo>
                    <a:pt x="1876" y="854"/>
                  </a:lnTo>
                  <a:lnTo>
                    <a:pt x="1878" y="862"/>
                  </a:lnTo>
                  <a:lnTo>
                    <a:pt x="1882" y="868"/>
                  </a:lnTo>
                  <a:lnTo>
                    <a:pt x="1886" y="874"/>
                  </a:lnTo>
                  <a:lnTo>
                    <a:pt x="1886" y="874"/>
                  </a:lnTo>
                  <a:lnTo>
                    <a:pt x="1906" y="886"/>
                  </a:lnTo>
                  <a:lnTo>
                    <a:pt x="1946" y="904"/>
                  </a:lnTo>
                  <a:lnTo>
                    <a:pt x="1946" y="904"/>
                  </a:lnTo>
                  <a:lnTo>
                    <a:pt x="1982" y="922"/>
                  </a:lnTo>
                  <a:lnTo>
                    <a:pt x="2004" y="934"/>
                  </a:lnTo>
                  <a:lnTo>
                    <a:pt x="2004" y="934"/>
                  </a:lnTo>
                  <a:lnTo>
                    <a:pt x="2014" y="942"/>
                  </a:lnTo>
                  <a:lnTo>
                    <a:pt x="2022" y="950"/>
                  </a:lnTo>
                  <a:lnTo>
                    <a:pt x="2028" y="958"/>
                  </a:lnTo>
                  <a:lnTo>
                    <a:pt x="2032" y="968"/>
                  </a:lnTo>
                  <a:lnTo>
                    <a:pt x="2036" y="978"/>
                  </a:lnTo>
                  <a:lnTo>
                    <a:pt x="2040" y="990"/>
                  </a:lnTo>
                  <a:lnTo>
                    <a:pt x="2042" y="1012"/>
                  </a:lnTo>
                  <a:lnTo>
                    <a:pt x="2042" y="1012"/>
                  </a:lnTo>
                  <a:lnTo>
                    <a:pt x="2040" y="1034"/>
                  </a:lnTo>
                  <a:lnTo>
                    <a:pt x="2034" y="1052"/>
                  </a:lnTo>
                  <a:lnTo>
                    <a:pt x="2026" y="1068"/>
                  </a:lnTo>
                  <a:lnTo>
                    <a:pt x="2012" y="1084"/>
                  </a:lnTo>
                  <a:lnTo>
                    <a:pt x="2012" y="1084"/>
                  </a:lnTo>
                  <a:lnTo>
                    <a:pt x="1996" y="1094"/>
                  </a:lnTo>
                  <a:lnTo>
                    <a:pt x="1976" y="1104"/>
                  </a:lnTo>
                  <a:lnTo>
                    <a:pt x="1954" y="1110"/>
                  </a:lnTo>
                  <a:lnTo>
                    <a:pt x="1926" y="1116"/>
                  </a:lnTo>
                  <a:lnTo>
                    <a:pt x="1926" y="1148"/>
                  </a:lnTo>
                  <a:lnTo>
                    <a:pt x="1874" y="1148"/>
                  </a:lnTo>
                  <a:lnTo>
                    <a:pt x="1874" y="1114"/>
                  </a:lnTo>
                  <a:lnTo>
                    <a:pt x="1874" y="1114"/>
                  </a:lnTo>
                  <a:lnTo>
                    <a:pt x="1852" y="1112"/>
                  </a:lnTo>
                  <a:lnTo>
                    <a:pt x="1832" y="1106"/>
                  </a:lnTo>
                  <a:lnTo>
                    <a:pt x="1814" y="1098"/>
                  </a:lnTo>
                  <a:lnTo>
                    <a:pt x="1796" y="1088"/>
                  </a:lnTo>
                  <a:lnTo>
                    <a:pt x="1796" y="1088"/>
                  </a:lnTo>
                  <a:lnTo>
                    <a:pt x="1788" y="1082"/>
                  </a:lnTo>
                  <a:lnTo>
                    <a:pt x="1782" y="1074"/>
                  </a:lnTo>
                  <a:lnTo>
                    <a:pt x="1776" y="1066"/>
                  </a:lnTo>
                  <a:lnTo>
                    <a:pt x="1770" y="1056"/>
                  </a:lnTo>
                  <a:lnTo>
                    <a:pt x="1766" y="1046"/>
                  </a:lnTo>
                  <a:lnTo>
                    <a:pt x="1764" y="1034"/>
                  </a:lnTo>
                  <a:lnTo>
                    <a:pt x="1762" y="1008"/>
                  </a:lnTo>
                  <a:lnTo>
                    <a:pt x="1762" y="992"/>
                  </a:lnTo>
                  <a:lnTo>
                    <a:pt x="1874" y="992"/>
                  </a:lnTo>
                  <a:lnTo>
                    <a:pt x="1874" y="1012"/>
                  </a:lnTo>
                  <a:lnTo>
                    <a:pt x="1874" y="1012"/>
                  </a:lnTo>
                  <a:lnTo>
                    <a:pt x="1876" y="1040"/>
                  </a:lnTo>
                  <a:lnTo>
                    <a:pt x="1878" y="1054"/>
                  </a:lnTo>
                  <a:lnTo>
                    <a:pt x="1878" y="1054"/>
                  </a:lnTo>
                  <a:lnTo>
                    <a:pt x="1880" y="1058"/>
                  </a:lnTo>
                  <a:lnTo>
                    <a:pt x="1884" y="1062"/>
                  </a:lnTo>
                  <a:lnTo>
                    <a:pt x="1888" y="1062"/>
                  </a:lnTo>
                  <a:lnTo>
                    <a:pt x="1894" y="1064"/>
                  </a:lnTo>
                  <a:lnTo>
                    <a:pt x="1894" y="1064"/>
                  </a:lnTo>
                  <a:lnTo>
                    <a:pt x="1904" y="1062"/>
                  </a:lnTo>
                  <a:lnTo>
                    <a:pt x="1912" y="1058"/>
                  </a:lnTo>
                  <a:lnTo>
                    <a:pt x="1916" y="1050"/>
                  </a:lnTo>
                  <a:lnTo>
                    <a:pt x="1918" y="1040"/>
                  </a:lnTo>
                  <a:lnTo>
                    <a:pt x="1918" y="1040"/>
                  </a:lnTo>
                  <a:lnTo>
                    <a:pt x="1916" y="1016"/>
                  </a:lnTo>
                  <a:lnTo>
                    <a:pt x="1912" y="1000"/>
                  </a:lnTo>
                  <a:lnTo>
                    <a:pt x="1912" y="1000"/>
                  </a:lnTo>
                  <a:lnTo>
                    <a:pt x="1908" y="994"/>
                  </a:lnTo>
                  <a:lnTo>
                    <a:pt x="1900" y="986"/>
                  </a:lnTo>
                  <a:lnTo>
                    <a:pt x="1890" y="980"/>
                  </a:lnTo>
                  <a:lnTo>
                    <a:pt x="1876" y="972"/>
                  </a:lnTo>
                  <a:lnTo>
                    <a:pt x="1876" y="972"/>
                  </a:lnTo>
                  <a:lnTo>
                    <a:pt x="1828" y="950"/>
                  </a:lnTo>
                  <a:lnTo>
                    <a:pt x="1804" y="934"/>
                  </a:lnTo>
                  <a:lnTo>
                    <a:pt x="1794" y="926"/>
                  </a:lnTo>
                  <a:lnTo>
                    <a:pt x="1784" y="918"/>
                  </a:lnTo>
                  <a:lnTo>
                    <a:pt x="1784" y="918"/>
                  </a:lnTo>
                  <a:lnTo>
                    <a:pt x="1774" y="904"/>
                  </a:lnTo>
                  <a:lnTo>
                    <a:pt x="1766" y="890"/>
                  </a:lnTo>
                  <a:lnTo>
                    <a:pt x="1762" y="874"/>
                  </a:lnTo>
                  <a:lnTo>
                    <a:pt x="1760" y="856"/>
                  </a:lnTo>
                  <a:lnTo>
                    <a:pt x="1762" y="840"/>
                  </a:lnTo>
                  <a:lnTo>
                    <a:pt x="1766" y="824"/>
                  </a:lnTo>
                  <a:lnTo>
                    <a:pt x="1776" y="810"/>
                  </a:lnTo>
                  <a:lnTo>
                    <a:pt x="1790" y="798"/>
                  </a:lnTo>
                  <a:lnTo>
                    <a:pt x="1790" y="798"/>
                  </a:lnTo>
                  <a:lnTo>
                    <a:pt x="1806" y="788"/>
                  </a:lnTo>
                  <a:lnTo>
                    <a:pt x="1824" y="780"/>
                  </a:lnTo>
                  <a:lnTo>
                    <a:pt x="1848" y="774"/>
                  </a:lnTo>
                  <a:lnTo>
                    <a:pt x="1874" y="770"/>
                  </a:lnTo>
                  <a:lnTo>
                    <a:pt x="1874" y="744"/>
                  </a:lnTo>
                  <a:lnTo>
                    <a:pt x="1926" y="744"/>
                  </a:lnTo>
                  <a:lnTo>
                    <a:pt x="1926" y="770"/>
                  </a:lnTo>
                  <a:lnTo>
                    <a:pt x="1926" y="770"/>
                  </a:lnTo>
                  <a:lnTo>
                    <a:pt x="1946" y="774"/>
                  </a:lnTo>
                  <a:lnTo>
                    <a:pt x="1964" y="778"/>
                  </a:lnTo>
                  <a:lnTo>
                    <a:pt x="1982" y="784"/>
                  </a:lnTo>
                  <a:lnTo>
                    <a:pt x="1998" y="792"/>
                  </a:lnTo>
                  <a:lnTo>
                    <a:pt x="2010" y="804"/>
                  </a:lnTo>
                  <a:lnTo>
                    <a:pt x="2020" y="818"/>
                  </a:lnTo>
                  <a:lnTo>
                    <a:pt x="2024" y="826"/>
                  </a:lnTo>
                  <a:lnTo>
                    <a:pt x="2028" y="834"/>
                  </a:lnTo>
                  <a:lnTo>
                    <a:pt x="2030" y="844"/>
                  </a:lnTo>
                  <a:lnTo>
                    <a:pt x="2030" y="856"/>
                  </a:lnTo>
                  <a:lnTo>
                    <a:pt x="2030" y="856"/>
                  </a:lnTo>
                  <a:lnTo>
                    <a:pt x="2028" y="872"/>
                  </a:lnTo>
                  <a:lnTo>
                    <a:pt x="2028" y="872"/>
                  </a:lnTo>
                  <a:close/>
                </a:path>
              </a:pathLst>
            </a:custGeom>
            <a:solidFill>
              <a:srgbClr val="F9A5A1"/>
            </a:solidFill>
            <a:ln>
              <a:solidFill>
                <a:srgbClr val="AFABAB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F9A5A1"/>
                </a:solidFill>
              </a:endParaRPr>
            </a:p>
          </p:txBody>
        </p:sp>
      </p:grpSp>
      <p:grpSp>
        <p:nvGrpSpPr>
          <p:cNvPr id="13" name="Group 49"/>
          <p:cNvGrpSpPr/>
          <p:nvPr/>
        </p:nvGrpSpPr>
        <p:grpSpPr>
          <a:xfrm>
            <a:off x="6172200" y="3967547"/>
            <a:ext cx="461714" cy="425164"/>
            <a:chOff x="867449" y="4588662"/>
            <a:chExt cx="422498" cy="425164"/>
          </a:xfrm>
        </p:grpSpPr>
        <p:sp>
          <p:nvSpPr>
            <p:cNvPr id="14" name="Oval 50"/>
            <p:cNvSpPr/>
            <p:nvPr/>
          </p:nvSpPr>
          <p:spPr bwMode="auto">
            <a:xfrm>
              <a:off x="867449" y="4588662"/>
              <a:ext cx="422498" cy="425164"/>
            </a:xfrm>
            <a:prstGeom prst="ellipse">
              <a:avLst/>
            </a:prstGeom>
            <a:noFill/>
            <a:ln w="25400" cap="flat" cmpd="sng" algn="ctr">
              <a:solidFill>
                <a:srgbClr val="AFABAB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89000" rtl="0" eaLnBrk="1" fontAlgn="base" latinLnBrk="0" hangingPunct="1"/>
              <a:endParaRPr kumimoji="0" lang="ru-RU" sz="1200" b="0" i="0" u="none" strike="noStrike" cap="none" normalizeH="0" baseline="0" dirty="0" smtClean="0">
                <a:solidFill>
                  <a:schemeClr val="tx1"/>
                </a:solidFill>
                <a:effectLst/>
                <a:latin typeface="+mn-lt"/>
                <a:cs typeface="+mn-cs"/>
              </a:endParaRPr>
            </a:p>
          </p:txBody>
        </p:sp>
        <p:sp>
          <p:nvSpPr>
            <p:cNvPr id="15" name="Freeform 24"/>
            <p:cNvSpPr>
              <a:spLocks noEditPoints="1"/>
            </p:cNvSpPr>
            <p:nvPr/>
          </p:nvSpPr>
          <p:spPr bwMode="auto">
            <a:xfrm>
              <a:off x="943648" y="4702962"/>
              <a:ext cx="266236" cy="187850"/>
            </a:xfrm>
            <a:custGeom>
              <a:avLst/>
              <a:gdLst>
                <a:gd name="T0" fmla="*/ 774 w 3016"/>
                <a:gd name="T1" fmla="*/ 1192 h 2128"/>
                <a:gd name="T2" fmla="*/ 732 w 3016"/>
                <a:gd name="T3" fmla="*/ 2128 h 2128"/>
                <a:gd name="T4" fmla="*/ 0 w 3016"/>
                <a:gd name="T5" fmla="*/ 2086 h 2128"/>
                <a:gd name="T6" fmla="*/ 42 w 3016"/>
                <a:gd name="T7" fmla="*/ 1152 h 2128"/>
                <a:gd name="T8" fmla="*/ 660 w 3016"/>
                <a:gd name="T9" fmla="*/ 1298 h 2128"/>
                <a:gd name="T10" fmla="*/ 598 w 3016"/>
                <a:gd name="T11" fmla="*/ 1414 h 2128"/>
                <a:gd name="T12" fmla="*/ 496 w 3016"/>
                <a:gd name="T13" fmla="*/ 1332 h 2128"/>
                <a:gd name="T14" fmla="*/ 582 w 3016"/>
                <a:gd name="T15" fmla="*/ 1246 h 2128"/>
                <a:gd name="T16" fmla="*/ 1216 w 3016"/>
                <a:gd name="T17" fmla="*/ 1120 h 2128"/>
                <a:gd name="T18" fmla="*/ 2086 w 3016"/>
                <a:gd name="T19" fmla="*/ 1488 h 2128"/>
                <a:gd name="T20" fmla="*/ 2110 w 3016"/>
                <a:gd name="T21" fmla="*/ 1640 h 2128"/>
                <a:gd name="T22" fmla="*/ 2008 w 3016"/>
                <a:gd name="T23" fmla="*/ 1748 h 2128"/>
                <a:gd name="T24" fmla="*/ 1616 w 3016"/>
                <a:gd name="T25" fmla="*/ 1654 h 2128"/>
                <a:gd name="T26" fmla="*/ 1552 w 3016"/>
                <a:gd name="T27" fmla="*/ 1684 h 2128"/>
                <a:gd name="T28" fmla="*/ 1968 w 3016"/>
                <a:gd name="T29" fmla="*/ 1812 h 2128"/>
                <a:gd name="T30" fmla="*/ 2156 w 3016"/>
                <a:gd name="T31" fmla="*/ 1698 h 2128"/>
                <a:gd name="T32" fmla="*/ 2710 w 3016"/>
                <a:gd name="T33" fmla="*/ 1232 h 2128"/>
                <a:gd name="T34" fmla="*/ 2876 w 3016"/>
                <a:gd name="T35" fmla="*/ 1240 h 2128"/>
                <a:gd name="T36" fmla="*/ 2954 w 3016"/>
                <a:gd name="T37" fmla="*/ 1370 h 2128"/>
                <a:gd name="T38" fmla="*/ 2878 w 3016"/>
                <a:gd name="T39" fmla="*/ 1518 h 2128"/>
                <a:gd name="T40" fmla="*/ 1920 w 3016"/>
                <a:gd name="T41" fmla="*/ 2022 h 2128"/>
                <a:gd name="T42" fmla="*/ 852 w 3016"/>
                <a:gd name="T43" fmla="*/ 1848 h 2128"/>
                <a:gd name="T44" fmla="*/ 2824 w 3016"/>
                <a:gd name="T45" fmla="*/ 74 h 2128"/>
                <a:gd name="T46" fmla="*/ 3016 w 3016"/>
                <a:gd name="T47" fmla="*/ 438 h 2128"/>
                <a:gd name="T48" fmla="*/ 2858 w 3016"/>
                <a:gd name="T49" fmla="*/ 776 h 2128"/>
                <a:gd name="T50" fmla="*/ 2490 w 3016"/>
                <a:gd name="T51" fmla="*/ 868 h 2128"/>
                <a:gd name="T52" fmla="*/ 2174 w 3016"/>
                <a:gd name="T53" fmla="*/ 608 h 2128"/>
                <a:gd name="T54" fmla="*/ 2192 w 3016"/>
                <a:gd name="T55" fmla="*/ 228 h 2128"/>
                <a:gd name="T56" fmla="*/ 2534 w 3016"/>
                <a:gd name="T57" fmla="*/ 2 h 2128"/>
                <a:gd name="T58" fmla="*/ 2596 w 3016"/>
                <a:gd name="T59" fmla="*/ 264 h 2128"/>
                <a:gd name="T60" fmla="*/ 2544 w 3016"/>
                <a:gd name="T61" fmla="*/ 268 h 2128"/>
                <a:gd name="T62" fmla="*/ 2586 w 3016"/>
                <a:gd name="T63" fmla="*/ 348 h 2128"/>
                <a:gd name="T64" fmla="*/ 2780 w 3016"/>
                <a:gd name="T65" fmla="*/ 488 h 2128"/>
                <a:gd name="T66" fmla="*/ 2764 w 3016"/>
                <a:gd name="T67" fmla="*/ 622 h 2128"/>
                <a:gd name="T68" fmla="*/ 2616 w 3016"/>
                <a:gd name="T69" fmla="*/ 692 h 2128"/>
                <a:gd name="T70" fmla="*/ 2410 w 3016"/>
                <a:gd name="T71" fmla="*/ 642 h 2128"/>
                <a:gd name="T72" fmla="*/ 2538 w 3016"/>
                <a:gd name="T73" fmla="*/ 538 h 2128"/>
                <a:gd name="T74" fmla="*/ 2568 w 3016"/>
                <a:gd name="T75" fmla="*/ 614 h 2128"/>
                <a:gd name="T76" fmla="*/ 2598 w 3016"/>
                <a:gd name="T77" fmla="*/ 530 h 2128"/>
                <a:gd name="T78" fmla="*/ 2450 w 3016"/>
                <a:gd name="T79" fmla="*/ 434 h 2128"/>
                <a:gd name="T80" fmla="*/ 2368 w 3016"/>
                <a:gd name="T81" fmla="*/ 294 h 2128"/>
                <a:gd name="T82" fmla="*/ 2436 w 3016"/>
                <a:gd name="T83" fmla="*/ 202 h 2128"/>
                <a:gd name="T84" fmla="*/ 2672 w 3016"/>
                <a:gd name="T85" fmla="*/ 188 h 2128"/>
                <a:gd name="T86" fmla="*/ 2770 w 3016"/>
                <a:gd name="T87" fmla="*/ 288 h 2128"/>
                <a:gd name="T88" fmla="*/ 2020 w 3016"/>
                <a:gd name="T89" fmla="*/ 660 h 2128"/>
                <a:gd name="T90" fmla="*/ 2204 w 3016"/>
                <a:gd name="T91" fmla="*/ 884 h 2128"/>
                <a:gd name="T92" fmla="*/ 2138 w 3016"/>
                <a:gd name="T93" fmla="*/ 1142 h 2128"/>
                <a:gd name="T94" fmla="*/ 1900 w 3016"/>
                <a:gd name="T95" fmla="*/ 1254 h 2128"/>
                <a:gd name="T96" fmla="*/ 1646 w 3016"/>
                <a:gd name="T97" fmla="*/ 1118 h 2128"/>
                <a:gd name="T98" fmla="*/ 1606 w 3016"/>
                <a:gd name="T99" fmla="*/ 854 h 2128"/>
                <a:gd name="T100" fmla="*/ 1810 w 3016"/>
                <a:gd name="T101" fmla="*/ 650 h 2128"/>
                <a:gd name="T102" fmla="*/ 1912 w 3016"/>
                <a:gd name="T103" fmla="*/ 828 h 2128"/>
                <a:gd name="T104" fmla="*/ 1876 w 3016"/>
                <a:gd name="T105" fmla="*/ 846 h 2128"/>
                <a:gd name="T106" fmla="*/ 2004 w 3016"/>
                <a:gd name="T107" fmla="*/ 934 h 2128"/>
                <a:gd name="T108" fmla="*/ 2040 w 3016"/>
                <a:gd name="T109" fmla="*/ 1034 h 2128"/>
                <a:gd name="T110" fmla="*/ 1874 w 3016"/>
                <a:gd name="T111" fmla="*/ 1148 h 2128"/>
                <a:gd name="T112" fmla="*/ 1776 w 3016"/>
                <a:gd name="T113" fmla="*/ 1066 h 2128"/>
                <a:gd name="T114" fmla="*/ 1878 w 3016"/>
                <a:gd name="T115" fmla="*/ 1054 h 2128"/>
                <a:gd name="T116" fmla="*/ 1918 w 3016"/>
                <a:gd name="T117" fmla="*/ 1040 h 2128"/>
                <a:gd name="T118" fmla="*/ 1828 w 3016"/>
                <a:gd name="T119" fmla="*/ 950 h 2128"/>
                <a:gd name="T120" fmla="*/ 1766 w 3016"/>
                <a:gd name="T121" fmla="*/ 824 h 2128"/>
                <a:gd name="T122" fmla="*/ 1926 w 3016"/>
                <a:gd name="T123" fmla="*/ 770 h 2128"/>
                <a:gd name="T124" fmla="*/ 2030 w 3016"/>
                <a:gd name="T125" fmla="*/ 844 h 2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16" h="2128">
                  <a:moveTo>
                    <a:pt x="54" y="1150"/>
                  </a:moveTo>
                  <a:lnTo>
                    <a:pt x="720" y="1150"/>
                  </a:lnTo>
                  <a:lnTo>
                    <a:pt x="720" y="1150"/>
                  </a:lnTo>
                  <a:lnTo>
                    <a:pt x="732" y="1152"/>
                  </a:lnTo>
                  <a:lnTo>
                    <a:pt x="742" y="1154"/>
                  </a:lnTo>
                  <a:lnTo>
                    <a:pt x="750" y="1160"/>
                  </a:lnTo>
                  <a:lnTo>
                    <a:pt x="758" y="1166"/>
                  </a:lnTo>
                  <a:lnTo>
                    <a:pt x="766" y="1174"/>
                  </a:lnTo>
                  <a:lnTo>
                    <a:pt x="770" y="1182"/>
                  </a:lnTo>
                  <a:lnTo>
                    <a:pt x="774" y="1192"/>
                  </a:lnTo>
                  <a:lnTo>
                    <a:pt x="774" y="1204"/>
                  </a:lnTo>
                  <a:lnTo>
                    <a:pt x="774" y="2076"/>
                  </a:lnTo>
                  <a:lnTo>
                    <a:pt x="774" y="2076"/>
                  </a:lnTo>
                  <a:lnTo>
                    <a:pt x="774" y="2086"/>
                  </a:lnTo>
                  <a:lnTo>
                    <a:pt x="770" y="2096"/>
                  </a:lnTo>
                  <a:lnTo>
                    <a:pt x="766" y="2104"/>
                  </a:lnTo>
                  <a:lnTo>
                    <a:pt x="758" y="2112"/>
                  </a:lnTo>
                  <a:lnTo>
                    <a:pt x="750" y="2120"/>
                  </a:lnTo>
                  <a:lnTo>
                    <a:pt x="742" y="2124"/>
                  </a:lnTo>
                  <a:lnTo>
                    <a:pt x="732" y="2128"/>
                  </a:lnTo>
                  <a:lnTo>
                    <a:pt x="720" y="2128"/>
                  </a:lnTo>
                  <a:lnTo>
                    <a:pt x="54" y="2128"/>
                  </a:lnTo>
                  <a:lnTo>
                    <a:pt x="54" y="2128"/>
                  </a:lnTo>
                  <a:lnTo>
                    <a:pt x="42" y="2128"/>
                  </a:lnTo>
                  <a:lnTo>
                    <a:pt x="32" y="2124"/>
                  </a:lnTo>
                  <a:lnTo>
                    <a:pt x="24" y="2120"/>
                  </a:lnTo>
                  <a:lnTo>
                    <a:pt x="16" y="2112"/>
                  </a:lnTo>
                  <a:lnTo>
                    <a:pt x="8" y="2104"/>
                  </a:lnTo>
                  <a:lnTo>
                    <a:pt x="4" y="2096"/>
                  </a:lnTo>
                  <a:lnTo>
                    <a:pt x="0" y="2086"/>
                  </a:lnTo>
                  <a:lnTo>
                    <a:pt x="0" y="2076"/>
                  </a:lnTo>
                  <a:lnTo>
                    <a:pt x="0" y="1204"/>
                  </a:lnTo>
                  <a:lnTo>
                    <a:pt x="0" y="1204"/>
                  </a:lnTo>
                  <a:lnTo>
                    <a:pt x="0" y="1192"/>
                  </a:lnTo>
                  <a:lnTo>
                    <a:pt x="4" y="1182"/>
                  </a:lnTo>
                  <a:lnTo>
                    <a:pt x="8" y="1174"/>
                  </a:lnTo>
                  <a:lnTo>
                    <a:pt x="16" y="1166"/>
                  </a:lnTo>
                  <a:lnTo>
                    <a:pt x="24" y="1160"/>
                  </a:lnTo>
                  <a:lnTo>
                    <a:pt x="32" y="1154"/>
                  </a:lnTo>
                  <a:lnTo>
                    <a:pt x="42" y="1152"/>
                  </a:lnTo>
                  <a:lnTo>
                    <a:pt x="54" y="1150"/>
                  </a:lnTo>
                  <a:lnTo>
                    <a:pt x="54" y="1150"/>
                  </a:lnTo>
                  <a:close/>
                  <a:moveTo>
                    <a:pt x="582" y="1246"/>
                  </a:moveTo>
                  <a:lnTo>
                    <a:pt x="582" y="1246"/>
                  </a:lnTo>
                  <a:lnTo>
                    <a:pt x="598" y="1248"/>
                  </a:lnTo>
                  <a:lnTo>
                    <a:pt x="614" y="1252"/>
                  </a:lnTo>
                  <a:lnTo>
                    <a:pt x="630" y="1260"/>
                  </a:lnTo>
                  <a:lnTo>
                    <a:pt x="642" y="1270"/>
                  </a:lnTo>
                  <a:lnTo>
                    <a:pt x="652" y="1284"/>
                  </a:lnTo>
                  <a:lnTo>
                    <a:pt x="660" y="1298"/>
                  </a:lnTo>
                  <a:lnTo>
                    <a:pt x="666" y="1314"/>
                  </a:lnTo>
                  <a:lnTo>
                    <a:pt x="668" y="1332"/>
                  </a:lnTo>
                  <a:lnTo>
                    <a:pt x="668" y="1332"/>
                  </a:lnTo>
                  <a:lnTo>
                    <a:pt x="666" y="1348"/>
                  </a:lnTo>
                  <a:lnTo>
                    <a:pt x="660" y="1364"/>
                  </a:lnTo>
                  <a:lnTo>
                    <a:pt x="652" y="1378"/>
                  </a:lnTo>
                  <a:lnTo>
                    <a:pt x="642" y="1392"/>
                  </a:lnTo>
                  <a:lnTo>
                    <a:pt x="630" y="1402"/>
                  </a:lnTo>
                  <a:lnTo>
                    <a:pt x="614" y="1410"/>
                  </a:lnTo>
                  <a:lnTo>
                    <a:pt x="598" y="1414"/>
                  </a:lnTo>
                  <a:lnTo>
                    <a:pt x="582" y="1416"/>
                  </a:lnTo>
                  <a:lnTo>
                    <a:pt x="582" y="1416"/>
                  </a:lnTo>
                  <a:lnTo>
                    <a:pt x="564" y="1414"/>
                  </a:lnTo>
                  <a:lnTo>
                    <a:pt x="548" y="1410"/>
                  </a:lnTo>
                  <a:lnTo>
                    <a:pt x="534" y="1402"/>
                  </a:lnTo>
                  <a:lnTo>
                    <a:pt x="520" y="1392"/>
                  </a:lnTo>
                  <a:lnTo>
                    <a:pt x="510" y="1378"/>
                  </a:lnTo>
                  <a:lnTo>
                    <a:pt x="502" y="1364"/>
                  </a:lnTo>
                  <a:lnTo>
                    <a:pt x="498" y="1348"/>
                  </a:lnTo>
                  <a:lnTo>
                    <a:pt x="496" y="1332"/>
                  </a:lnTo>
                  <a:lnTo>
                    <a:pt x="496" y="1332"/>
                  </a:lnTo>
                  <a:lnTo>
                    <a:pt x="498" y="1314"/>
                  </a:lnTo>
                  <a:lnTo>
                    <a:pt x="502" y="1298"/>
                  </a:lnTo>
                  <a:lnTo>
                    <a:pt x="510" y="1284"/>
                  </a:lnTo>
                  <a:lnTo>
                    <a:pt x="520" y="1270"/>
                  </a:lnTo>
                  <a:lnTo>
                    <a:pt x="534" y="1260"/>
                  </a:lnTo>
                  <a:lnTo>
                    <a:pt x="548" y="1252"/>
                  </a:lnTo>
                  <a:lnTo>
                    <a:pt x="564" y="1248"/>
                  </a:lnTo>
                  <a:lnTo>
                    <a:pt x="582" y="1246"/>
                  </a:lnTo>
                  <a:lnTo>
                    <a:pt x="582" y="1246"/>
                  </a:lnTo>
                  <a:close/>
                  <a:moveTo>
                    <a:pt x="852" y="1192"/>
                  </a:moveTo>
                  <a:lnTo>
                    <a:pt x="962" y="1156"/>
                  </a:lnTo>
                  <a:lnTo>
                    <a:pt x="962" y="1156"/>
                  </a:lnTo>
                  <a:lnTo>
                    <a:pt x="1000" y="1140"/>
                  </a:lnTo>
                  <a:lnTo>
                    <a:pt x="1038" y="1128"/>
                  </a:lnTo>
                  <a:lnTo>
                    <a:pt x="1074" y="1120"/>
                  </a:lnTo>
                  <a:lnTo>
                    <a:pt x="1110" y="1116"/>
                  </a:lnTo>
                  <a:lnTo>
                    <a:pt x="1146" y="1114"/>
                  </a:lnTo>
                  <a:lnTo>
                    <a:pt x="1182" y="1116"/>
                  </a:lnTo>
                  <a:lnTo>
                    <a:pt x="1216" y="1120"/>
                  </a:lnTo>
                  <a:lnTo>
                    <a:pt x="1250" y="1126"/>
                  </a:lnTo>
                  <a:lnTo>
                    <a:pt x="1930" y="1398"/>
                  </a:lnTo>
                  <a:lnTo>
                    <a:pt x="2006" y="1428"/>
                  </a:lnTo>
                  <a:lnTo>
                    <a:pt x="2006" y="1428"/>
                  </a:lnTo>
                  <a:lnTo>
                    <a:pt x="2024" y="1436"/>
                  </a:lnTo>
                  <a:lnTo>
                    <a:pt x="2038" y="1444"/>
                  </a:lnTo>
                  <a:lnTo>
                    <a:pt x="2052" y="1454"/>
                  </a:lnTo>
                  <a:lnTo>
                    <a:pt x="2064" y="1464"/>
                  </a:lnTo>
                  <a:lnTo>
                    <a:pt x="2076" y="1476"/>
                  </a:lnTo>
                  <a:lnTo>
                    <a:pt x="2086" y="1488"/>
                  </a:lnTo>
                  <a:lnTo>
                    <a:pt x="2094" y="1502"/>
                  </a:lnTo>
                  <a:lnTo>
                    <a:pt x="2100" y="1516"/>
                  </a:lnTo>
                  <a:lnTo>
                    <a:pt x="2106" y="1532"/>
                  </a:lnTo>
                  <a:lnTo>
                    <a:pt x="2112" y="1546"/>
                  </a:lnTo>
                  <a:lnTo>
                    <a:pt x="2114" y="1562"/>
                  </a:lnTo>
                  <a:lnTo>
                    <a:pt x="2116" y="1578"/>
                  </a:lnTo>
                  <a:lnTo>
                    <a:pt x="2116" y="1594"/>
                  </a:lnTo>
                  <a:lnTo>
                    <a:pt x="2116" y="1610"/>
                  </a:lnTo>
                  <a:lnTo>
                    <a:pt x="2114" y="1624"/>
                  </a:lnTo>
                  <a:lnTo>
                    <a:pt x="2110" y="1640"/>
                  </a:lnTo>
                  <a:lnTo>
                    <a:pt x="2106" y="1654"/>
                  </a:lnTo>
                  <a:lnTo>
                    <a:pt x="2100" y="1668"/>
                  </a:lnTo>
                  <a:lnTo>
                    <a:pt x="2094" y="1682"/>
                  </a:lnTo>
                  <a:lnTo>
                    <a:pt x="2086" y="1696"/>
                  </a:lnTo>
                  <a:lnTo>
                    <a:pt x="2076" y="1708"/>
                  </a:lnTo>
                  <a:lnTo>
                    <a:pt x="2064" y="1718"/>
                  </a:lnTo>
                  <a:lnTo>
                    <a:pt x="2052" y="1728"/>
                  </a:lnTo>
                  <a:lnTo>
                    <a:pt x="2038" y="1736"/>
                  </a:lnTo>
                  <a:lnTo>
                    <a:pt x="2024" y="1744"/>
                  </a:lnTo>
                  <a:lnTo>
                    <a:pt x="2008" y="1748"/>
                  </a:lnTo>
                  <a:lnTo>
                    <a:pt x="1992" y="1752"/>
                  </a:lnTo>
                  <a:lnTo>
                    <a:pt x="1972" y="1754"/>
                  </a:lnTo>
                  <a:lnTo>
                    <a:pt x="1954" y="1756"/>
                  </a:lnTo>
                  <a:lnTo>
                    <a:pt x="1932" y="1754"/>
                  </a:lnTo>
                  <a:lnTo>
                    <a:pt x="1910" y="1750"/>
                  </a:lnTo>
                  <a:lnTo>
                    <a:pt x="1886" y="1744"/>
                  </a:lnTo>
                  <a:lnTo>
                    <a:pt x="1660" y="1666"/>
                  </a:lnTo>
                  <a:lnTo>
                    <a:pt x="1660" y="1666"/>
                  </a:lnTo>
                  <a:lnTo>
                    <a:pt x="1638" y="1660"/>
                  </a:lnTo>
                  <a:lnTo>
                    <a:pt x="1616" y="1654"/>
                  </a:lnTo>
                  <a:lnTo>
                    <a:pt x="1600" y="1652"/>
                  </a:lnTo>
                  <a:lnTo>
                    <a:pt x="1584" y="1650"/>
                  </a:lnTo>
                  <a:lnTo>
                    <a:pt x="1572" y="1650"/>
                  </a:lnTo>
                  <a:lnTo>
                    <a:pt x="1562" y="1652"/>
                  </a:lnTo>
                  <a:lnTo>
                    <a:pt x="1554" y="1656"/>
                  </a:lnTo>
                  <a:lnTo>
                    <a:pt x="1548" y="1660"/>
                  </a:lnTo>
                  <a:lnTo>
                    <a:pt x="1546" y="1666"/>
                  </a:lnTo>
                  <a:lnTo>
                    <a:pt x="1546" y="1670"/>
                  </a:lnTo>
                  <a:lnTo>
                    <a:pt x="1548" y="1678"/>
                  </a:lnTo>
                  <a:lnTo>
                    <a:pt x="1552" y="1684"/>
                  </a:lnTo>
                  <a:lnTo>
                    <a:pt x="1558" y="1690"/>
                  </a:lnTo>
                  <a:lnTo>
                    <a:pt x="1566" y="1696"/>
                  </a:lnTo>
                  <a:lnTo>
                    <a:pt x="1576" y="1702"/>
                  </a:lnTo>
                  <a:lnTo>
                    <a:pt x="1588" y="1706"/>
                  </a:lnTo>
                  <a:lnTo>
                    <a:pt x="1864" y="1798"/>
                  </a:lnTo>
                  <a:lnTo>
                    <a:pt x="1864" y="1798"/>
                  </a:lnTo>
                  <a:lnTo>
                    <a:pt x="1890" y="1806"/>
                  </a:lnTo>
                  <a:lnTo>
                    <a:pt x="1914" y="1810"/>
                  </a:lnTo>
                  <a:lnTo>
                    <a:pt x="1940" y="1812"/>
                  </a:lnTo>
                  <a:lnTo>
                    <a:pt x="1968" y="1812"/>
                  </a:lnTo>
                  <a:lnTo>
                    <a:pt x="1968" y="1812"/>
                  </a:lnTo>
                  <a:lnTo>
                    <a:pt x="1994" y="1810"/>
                  </a:lnTo>
                  <a:lnTo>
                    <a:pt x="2018" y="1804"/>
                  </a:lnTo>
                  <a:lnTo>
                    <a:pt x="2042" y="1796"/>
                  </a:lnTo>
                  <a:lnTo>
                    <a:pt x="2066" y="1786"/>
                  </a:lnTo>
                  <a:lnTo>
                    <a:pt x="2088" y="1772"/>
                  </a:lnTo>
                  <a:lnTo>
                    <a:pt x="2108" y="1758"/>
                  </a:lnTo>
                  <a:lnTo>
                    <a:pt x="2126" y="1740"/>
                  </a:lnTo>
                  <a:lnTo>
                    <a:pt x="2142" y="1720"/>
                  </a:lnTo>
                  <a:lnTo>
                    <a:pt x="2156" y="1698"/>
                  </a:lnTo>
                  <a:lnTo>
                    <a:pt x="2168" y="1674"/>
                  </a:lnTo>
                  <a:lnTo>
                    <a:pt x="2176" y="1648"/>
                  </a:lnTo>
                  <a:lnTo>
                    <a:pt x="2180" y="1620"/>
                  </a:lnTo>
                  <a:lnTo>
                    <a:pt x="2182" y="1590"/>
                  </a:lnTo>
                  <a:lnTo>
                    <a:pt x="2180" y="1558"/>
                  </a:lnTo>
                  <a:lnTo>
                    <a:pt x="2174" y="1526"/>
                  </a:lnTo>
                  <a:lnTo>
                    <a:pt x="2162" y="1492"/>
                  </a:lnTo>
                  <a:lnTo>
                    <a:pt x="2690" y="1240"/>
                  </a:lnTo>
                  <a:lnTo>
                    <a:pt x="2690" y="1240"/>
                  </a:lnTo>
                  <a:lnTo>
                    <a:pt x="2710" y="1232"/>
                  </a:lnTo>
                  <a:lnTo>
                    <a:pt x="2728" y="1224"/>
                  </a:lnTo>
                  <a:lnTo>
                    <a:pt x="2746" y="1218"/>
                  </a:lnTo>
                  <a:lnTo>
                    <a:pt x="2764" y="1214"/>
                  </a:lnTo>
                  <a:lnTo>
                    <a:pt x="2782" y="1214"/>
                  </a:lnTo>
                  <a:lnTo>
                    <a:pt x="2800" y="1214"/>
                  </a:lnTo>
                  <a:lnTo>
                    <a:pt x="2816" y="1216"/>
                  </a:lnTo>
                  <a:lnTo>
                    <a:pt x="2832" y="1220"/>
                  </a:lnTo>
                  <a:lnTo>
                    <a:pt x="2848" y="1224"/>
                  </a:lnTo>
                  <a:lnTo>
                    <a:pt x="2862" y="1232"/>
                  </a:lnTo>
                  <a:lnTo>
                    <a:pt x="2876" y="1240"/>
                  </a:lnTo>
                  <a:lnTo>
                    <a:pt x="2888" y="1248"/>
                  </a:lnTo>
                  <a:lnTo>
                    <a:pt x="2900" y="1260"/>
                  </a:lnTo>
                  <a:lnTo>
                    <a:pt x="2912" y="1270"/>
                  </a:lnTo>
                  <a:lnTo>
                    <a:pt x="2922" y="1282"/>
                  </a:lnTo>
                  <a:lnTo>
                    <a:pt x="2930" y="1296"/>
                  </a:lnTo>
                  <a:lnTo>
                    <a:pt x="2938" y="1310"/>
                  </a:lnTo>
                  <a:lnTo>
                    <a:pt x="2944" y="1324"/>
                  </a:lnTo>
                  <a:lnTo>
                    <a:pt x="2948" y="1338"/>
                  </a:lnTo>
                  <a:lnTo>
                    <a:pt x="2952" y="1354"/>
                  </a:lnTo>
                  <a:lnTo>
                    <a:pt x="2954" y="1370"/>
                  </a:lnTo>
                  <a:lnTo>
                    <a:pt x="2954" y="1386"/>
                  </a:lnTo>
                  <a:lnTo>
                    <a:pt x="2952" y="1402"/>
                  </a:lnTo>
                  <a:lnTo>
                    <a:pt x="2950" y="1418"/>
                  </a:lnTo>
                  <a:lnTo>
                    <a:pt x="2946" y="1432"/>
                  </a:lnTo>
                  <a:lnTo>
                    <a:pt x="2940" y="1448"/>
                  </a:lnTo>
                  <a:lnTo>
                    <a:pt x="2932" y="1464"/>
                  </a:lnTo>
                  <a:lnTo>
                    <a:pt x="2920" y="1478"/>
                  </a:lnTo>
                  <a:lnTo>
                    <a:pt x="2908" y="1492"/>
                  </a:lnTo>
                  <a:lnTo>
                    <a:pt x="2894" y="1504"/>
                  </a:lnTo>
                  <a:lnTo>
                    <a:pt x="2878" y="1518"/>
                  </a:lnTo>
                  <a:lnTo>
                    <a:pt x="2860" y="1530"/>
                  </a:lnTo>
                  <a:lnTo>
                    <a:pt x="2064" y="1988"/>
                  </a:lnTo>
                  <a:lnTo>
                    <a:pt x="2064" y="1988"/>
                  </a:lnTo>
                  <a:lnTo>
                    <a:pt x="2042" y="2000"/>
                  </a:lnTo>
                  <a:lnTo>
                    <a:pt x="2022" y="2010"/>
                  </a:lnTo>
                  <a:lnTo>
                    <a:pt x="2000" y="2016"/>
                  </a:lnTo>
                  <a:lnTo>
                    <a:pt x="1980" y="2022"/>
                  </a:lnTo>
                  <a:lnTo>
                    <a:pt x="1960" y="2024"/>
                  </a:lnTo>
                  <a:lnTo>
                    <a:pt x="1940" y="2024"/>
                  </a:lnTo>
                  <a:lnTo>
                    <a:pt x="1920" y="2022"/>
                  </a:lnTo>
                  <a:lnTo>
                    <a:pt x="1902" y="2018"/>
                  </a:lnTo>
                  <a:lnTo>
                    <a:pt x="1066" y="1844"/>
                  </a:lnTo>
                  <a:lnTo>
                    <a:pt x="1066" y="1844"/>
                  </a:lnTo>
                  <a:lnTo>
                    <a:pt x="994" y="1830"/>
                  </a:lnTo>
                  <a:lnTo>
                    <a:pt x="966" y="1826"/>
                  </a:lnTo>
                  <a:lnTo>
                    <a:pt x="942" y="1824"/>
                  </a:lnTo>
                  <a:lnTo>
                    <a:pt x="920" y="1826"/>
                  </a:lnTo>
                  <a:lnTo>
                    <a:pt x="898" y="1830"/>
                  </a:lnTo>
                  <a:lnTo>
                    <a:pt x="876" y="1838"/>
                  </a:lnTo>
                  <a:lnTo>
                    <a:pt x="852" y="1848"/>
                  </a:lnTo>
                  <a:lnTo>
                    <a:pt x="852" y="1192"/>
                  </a:lnTo>
                  <a:lnTo>
                    <a:pt x="852" y="1192"/>
                  </a:lnTo>
                  <a:close/>
                  <a:moveTo>
                    <a:pt x="2578" y="0"/>
                  </a:moveTo>
                  <a:lnTo>
                    <a:pt x="2578" y="0"/>
                  </a:lnTo>
                  <a:lnTo>
                    <a:pt x="2622" y="2"/>
                  </a:lnTo>
                  <a:lnTo>
                    <a:pt x="2666" y="8"/>
                  </a:lnTo>
                  <a:lnTo>
                    <a:pt x="2708" y="20"/>
                  </a:lnTo>
                  <a:lnTo>
                    <a:pt x="2748" y="34"/>
                  </a:lnTo>
                  <a:lnTo>
                    <a:pt x="2788" y="52"/>
                  </a:lnTo>
                  <a:lnTo>
                    <a:pt x="2824" y="74"/>
                  </a:lnTo>
                  <a:lnTo>
                    <a:pt x="2856" y="100"/>
                  </a:lnTo>
                  <a:lnTo>
                    <a:pt x="2888" y="128"/>
                  </a:lnTo>
                  <a:lnTo>
                    <a:pt x="2916" y="158"/>
                  </a:lnTo>
                  <a:lnTo>
                    <a:pt x="2942" y="192"/>
                  </a:lnTo>
                  <a:lnTo>
                    <a:pt x="2964" y="228"/>
                  </a:lnTo>
                  <a:lnTo>
                    <a:pt x="2982" y="268"/>
                  </a:lnTo>
                  <a:lnTo>
                    <a:pt x="2996" y="308"/>
                  </a:lnTo>
                  <a:lnTo>
                    <a:pt x="3008" y="350"/>
                  </a:lnTo>
                  <a:lnTo>
                    <a:pt x="3014" y="392"/>
                  </a:lnTo>
                  <a:lnTo>
                    <a:pt x="3016" y="438"/>
                  </a:lnTo>
                  <a:lnTo>
                    <a:pt x="3016" y="438"/>
                  </a:lnTo>
                  <a:lnTo>
                    <a:pt x="3014" y="482"/>
                  </a:lnTo>
                  <a:lnTo>
                    <a:pt x="3008" y="526"/>
                  </a:lnTo>
                  <a:lnTo>
                    <a:pt x="2996" y="568"/>
                  </a:lnTo>
                  <a:lnTo>
                    <a:pt x="2982" y="608"/>
                  </a:lnTo>
                  <a:lnTo>
                    <a:pt x="2964" y="646"/>
                  </a:lnTo>
                  <a:lnTo>
                    <a:pt x="2942" y="682"/>
                  </a:lnTo>
                  <a:lnTo>
                    <a:pt x="2916" y="716"/>
                  </a:lnTo>
                  <a:lnTo>
                    <a:pt x="2888" y="748"/>
                  </a:lnTo>
                  <a:lnTo>
                    <a:pt x="2858" y="776"/>
                  </a:lnTo>
                  <a:lnTo>
                    <a:pt x="2824" y="802"/>
                  </a:lnTo>
                  <a:lnTo>
                    <a:pt x="2788" y="824"/>
                  </a:lnTo>
                  <a:lnTo>
                    <a:pt x="2748" y="842"/>
                  </a:lnTo>
                  <a:lnTo>
                    <a:pt x="2708" y="856"/>
                  </a:lnTo>
                  <a:lnTo>
                    <a:pt x="2666" y="868"/>
                  </a:lnTo>
                  <a:lnTo>
                    <a:pt x="2622" y="874"/>
                  </a:lnTo>
                  <a:lnTo>
                    <a:pt x="2578" y="876"/>
                  </a:lnTo>
                  <a:lnTo>
                    <a:pt x="2578" y="876"/>
                  </a:lnTo>
                  <a:lnTo>
                    <a:pt x="2534" y="874"/>
                  </a:lnTo>
                  <a:lnTo>
                    <a:pt x="2490" y="868"/>
                  </a:lnTo>
                  <a:lnTo>
                    <a:pt x="2448" y="856"/>
                  </a:lnTo>
                  <a:lnTo>
                    <a:pt x="2408" y="842"/>
                  </a:lnTo>
                  <a:lnTo>
                    <a:pt x="2370" y="824"/>
                  </a:lnTo>
                  <a:lnTo>
                    <a:pt x="2334" y="802"/>
                  </a:lnTo>
                  <a:lnTo>
                    <a:pt x="2300" y="776"/>
                  </a:lnTo>
                  <a:lnTo>
                    <a:pt x="2268" y="748"/>
                  </a:lnTo>
                  <a:lnTo>
                    <a:pt x="2240" y="716"/>
                  </a:lnTo>
                  <a:lnTo>
                    <a:pt x="2214" y="682"/>
                  </a:lnTo>
                  <a:lnTo>
                    <a:pt x="2192" y="646"/>
                  </a:lnTo>
                  <a:lnTo>
                    <a:pt x="2174" y="608"/>
                  </a:lnTo>
                  <a:lnTo>
                    <a:pt x="2160" y="568"/>
                  </a:lnTo>
                  <a:lnTo>
                    <a:pt x="2148" y="526"/>
                  </a:lnTo>
                  <a:lnTo>
                    <a:pt x="2142" y="482"/>
                  </a:lnTo>
                  <a:lnTo>
                    <a:pt x="2140" y="438"/>
                  </a:lnTo>
                  <a:lnTo>
                    <a:pt x="2140" y="438"/>
                  </a:lnTo>
                  <a:lnTo>
                    <a:pt x="2142" y="392"/>
                  </a:lnTo>
                  <a:lnTo>
                    <a:pt x="2148" y="350"/>
                  </a:lnTo>
                  <a:lnTo>
                    <a:pt x="2160" y="308"/>
                  </a:lnTo>
                  <a:lnTo>
                    <a:pt x="2174" y="268"/>
                  </a:lnTo>
                  <a:lnTo>
                    <a:pt x="2192" y="228"/>
                  </a:lnTo>
                  <a:lnTo>
                    <a:pt x="2214" y="192"/>
                  </a:lnTo>
                  <a:lnTo>
                    <a:pt x="2240" y="158"/>
                  </a:lnTo>
                  <a:lnTo>
                    <a:pt x="2268" y="128"/>
                  </a:lnTo>
                  <a:lnTo>
                    <a:pt x="2300" y="100"/>
                  </a:lnTo>
                  <a:lnTo>
                    <a:pt x="2334" y="74"/>
                  </a:lnTo>
                  <a:lnTo>
                    <a:pt x="2370" y="52"/>
                  </a:lnTo>
                  <a:lnTo>
                    <a:pt x="2408" y="34"/>
                  </a:lnTo>
                  <a:lnTo>
                    <a:pt x="2448" y="20"/>
                  </a:lnTo>
                  <a:lnTo>
                    <a:pt x="2490" y="8"/>
                  </a:lnTo>
                  <a:lnTo>
                    <a:pt x="2534" y="2"/>
                  </a:lnTo>
                  <a:lnTo>
                    <a:pt x="2578" y="0"/>
                  </a:lnTo>
                  <a:lnTo>
                    <a:pt x="2578" y="0"/>
                  </a:lnTo>
                  <a:close/>
                  <a:moveTo>
                    <a:pt x="2768" y="328"/>
                  </a:moveTo>
                  <a:lnTo>
                    <a:pt x="2602" y="328"/>
                  </a:lnTo>
                  <a:lnTo>
                    <a:pt x="2602" y="308"/>
                  </a:lnTo>
                  <a:lnTo>
                    <a:pt x="2602" y="308"/>
                  </a:lnTo>
                  <a:lnTo>
                    <a:pt x="2600" y="280"/>
                  </a:lnTo>
                  <a:lnTo>
                    <a:pt x="2598" y="270"/>
                  </a:lnTo>
                  <a:lnTo>
                    <a:pt x="2596" y="264"/>
                  </a:lnTo>
                  <a:lnTo>
                    <a:pt x="2596" y="264"/>
                  </a:lnTo>
                  <a:lnTo>
                    <a:pt x="2592" y="258"/>
                  </a:lnTo>
                  <a:lnTo>
                    <a:pt x="2586" y="256"/>
                  </a:lnTo>
                  <a:lnTo>
                    <a:pt x="2580" y="254"/>
                  </a:lnTo>
                  <a:lnTo>
                    <a:pt x="2570" y="254"/>
                  </a:lnTo>
                  <a:lnTo>
                    <a:pt x="2570" y="254"/>
                  </a:lnTo>
                  <a:lnTo>
                    <a:pt x="2562" y="254"/>
                  </a:lnTo>
                  <a:lnTo>
                    <a:pt x="2556" y="256"/>
                  </a:lnTo>
                  <a:lnTo>
                    <a:pt x="2550" y="258"/>
                  </a:lnTo>
                  <a:lnTo>
                    <a:pt x="2546" y="264"/>
                  </a:lnTo>
                  <a:lnTo>
                    <a:pt x="2544" y="268"/>
                  </a:lnTo>
                  <a:lnTo>
                    <a:pt x="2542" y="274"/>
                  </a:lnTo>
                  <a:lnTo>
                    <a:pt x="2540" y="288"/>
                  </a:lnTo>
                  <a:lnTo>
                    <a:pt x="2540" y="288"/>
                  </a:lnTo>
                  <a:lnTo>
                    <a:pt x="2540" y="302"/>
                  </a:lnTo>
                  <a:lnTo>
                    <a:pt x="2544" y="314"/>
                  </a:lnTo>
                  <a:lnTo>
                    <a:pt x="2548" y="324"/>
                  </a:lnTo>
                  <a:lnTo>
                    <a:pt x="2556" y="330"/>
                  </a:lnTo>
                  <a:lnTo>
                    <a:pt x="2556" y="330"/>
                  </a:lnTo>
                  <a:lnTo>
                    <a:pt x="2568" y="338"/>
                  </a:lnTo>
                  <a:lnTo>
                    <a:pt x="2586" y="348"/>
                  </a:lnTo>
                  <a:lnTo>
                    <a:pt x="2646" y="378"/>
                  </a:lnTo>
                  <a:lnTo>
                    <a:pt x="2646" y="378"/>
                  </a:lnTo>
                  <a:lnTo>
                    <a:pt x="2700" y="402"/>
                  </a:lnTo>
                  <a:lnTo>
                    <a:pt x="2732" y="422"/>
                  </a:lnTo>
                  <a:lnTo>
                    <a:pt x="2732" y="422"/>
                  </a:lnTo>
                  <a:lnTo>
                    <a:pt x="2746" y="432"/>
                  </a:lnTo>
                  <a:lnTo>
                    <a:pt x="2758" y="444"/>
                  </a:lnTo>
                  <a:lnTo>
                    <a:pt x="2768" y="458"/>
                  </a:lnTo>
                  <a:lnTo>
                    <a:pt x="2776" y="472"/>
                  </a:lnTo>
                  <a:lnTo>
                    <a:pt x="2780" y="488"/>
                  </a:lnTo>
                  <a:lnTo>
                    <a:pt x="2784" y="504"/>
                  </a:lnTo>
                  <a:lnTo>
                    <a:pt x="2788" y="520"/>
                  </a:lnTo>
                  <a:lnTo>
                    <a:pt x="2788" y="536"/>
                  </a:lnTo>
                  <a:lnTo>
                    <a:pt x="2788" y="536"/>
                  </a:lnTo>
                  <a:lnTo>
                    <a:pt x="2788" y="554"/>
                  </a:lnTo>
                  <a:lnTo>
                    <a:pt x="2786" y="568"/>
                  </a:lnTo>
                  <a:lnTo>
                    <a:pt x="2782" y="584"/>
                  </a:lnTo>
                  <a:lnTo>
                    <a:pt x="2778" y="598"/>
                  </a:lnTo>
                  <a:lnTo>
                    <a:pt x="2772" y="610"/>
                  </a:lnTo>
                  <a:lnTo>
                    <a:pt x="2764" y="622"/>
                  </a:lnTo>
                  <a:lnTo>
                    <a:pt x="2754" y="634"/>
                  </a:lnTo>
                  <a:lnTo>
                    <a:pt x="2744" y="644"/>
                  </a:lnTo>
                  <a:lnTo>
                    <a:pt x="2744" y="644"/>
                  </a:lnTo>
                  <a:lnTo>
                    <a:pt x="2734" y="652"/>
                  </a:lnTo>
                  <a:lnTo>
                    <a:pt x="2720" y="660"/>
                  </a:lnTo>
                  <a:lnTo>
                    <a:pt x="2706" y="668"/>
                  </a:lnTo>
                  <a:lnTo>
                    <a:pt x="2692" y="674"/>
                  </a:lnTo>
                  <a:lnTo>
                    <a:pt x="2674" y="680"/>
                  </a:lnTo>
                  <a:lnTo>
                    <a:pt x="2656" y="684"/>
                  </a:lnTo>
                  <a:lnTo>
                    <a:pt x="2616" y="692"/>
                  </a:lnTo>
                  <a:lnTo>
                    <a:pt x="2616" y="738"/>
                  </a:lnTo>
                  <a:lnTo>
                    <a:pt x="2538" y="738"/>
                  </a:lnTo>
                  <a:lnTo>
                    <a:pt x="2538" y="690"/>
                  </a:lnTo>
                  <a:lnTo>
                    <a:pt x="2538" y="690"/>
                  </a:lnTo>
                  <a:lnTo>
                    <a:pt x="2506" y="686"/>
                  </a:lnTo>
                  <a:lnTo>
                    <a:pt x="2476" y="678"/>
                  </a:lnTo>
                  <a:lnTo>
                    <a:pt x="2448" y="666"/>
                  </a:lnTo>
                  <a:lnTo>
                    <a:pt x="2422" y="650"/>
                  </a:lnTo>
                  <a:lnTo>
                    <a:pt x="2422" y="650"/>
                  </a:lnTo>
                  <a:lnTo>
                    <a:pt x="2410" y="642"/>
                  </a:lnTo>
                  <a:lnTo>
                    <a:pt x="2400" y="630"/>
                  </a:lnTo>
                  <a:lnTo>
                    <a:pt x="2390" y="618"/>
                  </a:lnTo>
                  <a:lnTo>
                    <a:pt x="2384" y="604"/>
                  </a:lnTo>
                  <a:lnTo>
                    <a:pt x="2378" y="588"/>
                  </a:lnTo>
                  <a:lnTo>
                    <a:pt x="2374" y="570"/>
                  </a:lnTo>
                  <a:lnTo>
                    <a:pt x="2372" y="552"/>
                  </a:lnTo>
                  <a:lnTo>
                    <a:pt x="2372" y="532"/>
                  </a:lnTo>
                  <a:lnTo>
                    <a:pt x="2372" y="506"/>
                  </a:lnTo>
                  <a:lnTo>
                    <a:pt x="2538" y="506"/>
                  </a:lnTo>
                  <a:lnTo>
                    <a:pt x="2538" y="538"/>
                  </a:lnTo>
                  <a:lnTo>
                    <a:pt x="2538" y="538"/>
                  </a:lnTo>
                  <a:lnTo>
                    <a:pt x="2540" y="580"/>
                  </a:lnTo>
                  <a:lnTo>
                    <a:pt x="2542" y="592"/>
                  </a:lnTo>
                  <a:lnTo>
                    <a:pt x="2544" y="602"/>
                  </a:lnTo>
                  <a:lnTo>
                    <a:pt x="2544" y="602"/>
                  </a:lnTo>
                  <a:lnTo>
                    <a:pt x="2548" y="606"/>
                  </a:lnTo>
                  <a:lnTo>
                    <a:pt x="2552" y="610"/>
                  </a:lnTo>
                  <a:lnTo>
                    <a:pt x="2560" y="614"/>
                  </a:lnTo>
                  <a:lnTo>
                    <a:pt x="2568" y="614"/>
                  </a:lnTo>
                  <a:lnTo>
                    <a:pt x="2568" y="614"/>
                  </a:lnTo>
                  <a:lnTo>
                    <a:pt x="2576" y="614"/>
                  </a:lnTo>
                  <a:lnTo>
                    <a:pt x="2584" y="612"/>
                  </a:lnTo>
                  <a:lnTo>
                    <a:pt x="2590" y="608"/>
                  </a:lnTo>
                  <a:lnTo>
                    <a:pt x="2594" y="606"/>
                  </a:lnTo>
                  <a:lnTo>
                    <a:pt x="2598" y="600"/>
                  </a:lnTo>
                  <a:lnTo>
                    <a:pt x="2600" y="594"/>
                  </a:lnTo>
                  <a:lnTo>
                    <a:pt x="2602" y="580"/>
                  </a:lnTo>
                  <a:lnTo>
                    <a:pt x="2602" y="580"/>
                  </a:lnTo>
                  <a:lnTo>
                    <a:pt x="2600" y="542"/>
                  </a:lnTo>
                  <a:lnTo>
                    <a:pt x="2598" y="530"/>
                  </a:lnTo>
                  <a:lnTo>
                    <a:pt x="2594" y="518"/>
                  </a:lnTo>
                  <a:lnTo>
                    <a:pt x="2594" y="518"/>
                  </a:lnTo>
                  <a:lnTo>
                    <a:pt x="2588" y="510"/>
                  </a:lnTo>
                  <a:lnTo>
                    <a:pt x="2578" y="500"/>
                  </a:lnTo>
                  <a:lnTo>
                    <a:pt x="2562" y="488"/>
                  </a:lnTo>
                  <a:lnTo>
                    <a:pt x="2540" y="478"/>
                  </a:lnTo>
                  <a:lnTo>
                    <a:pt x="2540" y="478"/>
                  </a:lnTo>
                  <a:lnTo>
                    <a:pt x="2506" y="462"/>
                  </a:lnTo>
                  <a:lnTo>
                    <a:pt x="2470" y="444"/>
                  </a:lnTo>
                  <a:lnTo>
                    <a:pt x="2450" y="434"/>
                  </a:lnTo>
                  <a:lnTo>
                    <a:pt x="2434" y="422"/>
                  </a:lnTo>
                  <a:lnTo>
                    <a:pt x="2418" y="410"/>
                  </a:lnTo>
                  <a:lnTo>
                    <a:pt x="2406" y="398"/>
                  </a:lnTo>
                  <a:lnTo>
                    <a:pt x="2406" y="398"/>
                  </a:lnTo>
                  <a:lnTo>
                    <a:pt x="2390" y="378"/>
                  </a:lnTo>
                  <a:lnTo>
                    <a:pt x="2378" y="354"/>
                  </a:lnTo>
                  <a:lnTo>
                    <a:pt x="2372" y="330"/>
                  </a:lnTo>
                  <a:lnTo>
                    <a:pt x="2370" y="318"/>
                  </a:lnTo>
                  <a:lnTo>
                    <a:pt x="2368" y="306"/>
                  </a:lnTo>
                  <a:lnTo>
                    <a:pt x="2368" y="294"/>
                  </a:lnTo>
                  <a:lnTo>
                    <a:pt x="2370" y="282"/>
                  </a:lnTo>
                  <a:lnTo>
                    <a:pt x="2374" y="270"/>
                  </a:lnTo>
                  <a:lnTo>
                    <a:pt x="2378" y="258"/>
                  </a:lnTo>
                  <a:lnTo>
                    <a:pt x="2384" y="246"/>
                  </a:lnTo>
                  <a:lnTo>
                    <a:pt x="2392" y="236"/>
                  </a:lnTo>
                  <a:lnTo>
                    <a:pt x="2400" y="226"/>
                  </a:lnTo>
                  <a:lnTo>
                    <a:pt x="2412" y="216"/>
                  </a:lnTo>
                  <a:lnTo>
                    <a:pt x="2412" y="216"/>
                  </a:lnTo>
                  <a:lnTo>
                    <a:pt x="2422" y="210"/>
                  </a:lnTo>
                  <a:lnTo>
                    <a:pt x="2436" y="202"/>
                  </a:lnTo>
                  <a:lnTo>
                    <a:pt x="2450" y="196"/>
                  </a:lnTo>
                  <a:lnTo>
                    <a:pt x="2464" y="190"/>
                  </a:lnTo>
                  <a:lnTo>
                    <a:pt x="2498" y="182"/>
                  </a:lnTo>
                  <a:lnTo>
                    <a:pt x="2538" y="178"/>
                  </a:lnTo>
                  <a:lnTo>
                    <a:pt x="2538" y="136"/>
                  </a:lnTo>
                  <a:lnTo>
                    <a:pt x="2616" y="136"/>
                  </a:lnTo>
                  <a:lnTo>
                    <a:pt x="2616" y="178"/>
                  </a:lnTo>
                  <a:lnTo>
                    <a:pt x="2616" y="178"/>
                  </a:lnTo>
                  <a:lnTo>
                    <a:pt x="2644" y="180"/>
                  </a:lnTo>
                  <a:lnTo>
                    <a:pt x="2672" y="188"/>
                  </a:lnTo>
                  <a:lnTo>
                    <a:pt x="2700" y="196"/>
                  </a:lnTo>
                  <a:lnTo>
                    <a:pt x="2712" y="202"/>
                  </a:lnTo>
                  <a:lnTo>
                    <a:pt x="2722" y="210"/>
                  </a:lnTo>
                  <a:lnTo>
                    <a:pt x="2732" y="218"/>
                  </a:lnTo>
                  <a:lnTo>
                    <a:pt x="2742" y="226"/>
                  </a:lnTo>
                  <a:lnTo>
                    <a:pt x="2750" y="236"/>
                  </a:lnTo>
                  <a:lnTo>
                    <a:pt x="2758" y="248"/>
                  </a:lnTo>
                  <a:lnTo>
                    <a:pt x="2762" y="260"/>
                  </a:lnTo>
                  <a:lnTo>
                    <a:pt x="2766" y="274"/>
                  </a:lnTo>
                  <a:lnTo>
                    <a:pt x="2770" y="288"/>
                  </a:lnTo>
                  <a:lnTo>
                    <a:pt x="2770" y="304"/>
                  </a:lnTo>
                  <a:lnTo>
                    <a:pt x="2770" y="304"/>
                  </a:lnTo>
                  <a:lnTo>
                    <a:pt x="2768" y="328"/>
                  </a:lnTo>
                  <a:lnTo>
                    <a:pt x="2768" y="328"/>
                  </a:lnTo>
                  <a:close/>
                  <a:moveTo>
                    <a:pt x="1900" y="636"/>
                  </a:moveTo>
                  <a:lnTo>
                    <a:pt x="1900" y="636"/>
                  </a:lnTo>
                  <a:lnTo>
                    <a:pt x="1932" y="638"/>
                  </a:lnTo>
                  <a:lnTo>
                    <a:pt x="1964" y="642"/>
                  </a:lnTo>
                  <a:lnTo>
                    <a:pt x="1992" y="650"/>
                  </a:lnTo>
                  <a:lnTo>
                    <a:pt x="2020" y="660"/>
                  </a:lnTo>
                  <a:lnTo>
                    <a:pt x="2048" y="674"/>
                  </a:lnTo>
                  <a:lnTo>
                    <a:pt x="2074" y="690"/>
                  </a:lnTo>
                  <a:lnTo>
                    <a:pt x="2098" y="708"/>
                  </a:lnTo>
                  <a:lnTo>
                    <a:pt x="2120" y="728"/>
                  </a:lnTo>
                  <a:lnTo>
                    <a:pt x="2138" y="748"/>
                  </a:lnTo>
                  <a:lnTo>
                    <a:pt x="2156" y="772"/>
                  </a:lnTo>
                  <a:lnTo>
                    <a:pt x="2172" y="798"/>
                  </a:lnTo>
                  <a:lnTo>
                    <a:pt x="2186" y="826"/>
                  </a:lnTo>
                  <a:lnTo>
                    <a:pt x="2196" y="854"/>
                  </a:lnTo>
                  <a:lnTo>
                    <a:pt x="2204" y="884"/>
                  </a:lnTo>
                  <a:lnTo>
                    <a:pt x="2208" y="914"/>
                  </a:lnTo>
                  <a:lnTo>
                    <a:pt x="2210" y="946"/>
                  </a:lnTo>
                  <a:lnTo>
                    <a:pt x="2210" y="946"/>
                  </a:lnTo>
                  <a:lnTo>
                    <a:pt x="2208" y="976"/>
                  </a:lnTo>
                  <a:lnTo>
                    <a:pt x="2204" y="1008"/>
                  </a:lnTo>
                  <a:lnTo>
                    <a:pt x="2196" y="1036"/>
                  </a:lnTo>
                  <a:lnTo>
                    <a:pt x="2186" y="1066"/>
                  </a:lnTo>
                  <a:lnTo>
                    <a:pt x="2172" y="1092"/>
                  </a:lnTo>
                  <a:lnTo>
                    <a:pt x="2156" y="1118"/>
                  </a:lnTo>
                  <a:lnTo>
                    <a:pt x="2138" y="1142"/>
                  </a:lnTo>
                  <a:lnTo>
                    <a:pt x="2120" y="1164"/>
                  </a:lnTo>
                  <a:lnTo>
                    <a:pt x="2098" y="1184"/>
                  </a:lnTo>
                  <a:lnTo>
                    <a:pt x="2074" y="1200"/>
                  </a:lnTo>
                  <a:lnTo>
                    <a:pt x="2048" y="1216"/>
                  </a:lnTo>
                  <a:lnTo>
                    <a:pt x="2020" y="1230"/>
                  </a:lnTo>
                  <a:lnTo>
                    <a:pt x="1992" y="1240"/>
                  </a:lnTo>
                  <a:lnTo>
                    <a:pt x="1964" y="1248"/>
                  </a:lnTo>
                  <a:lnTo>
                    <a:pt x="1932" y="1252"/>
                  </a:lnTo>
                  <a:lnTo>
                    <a:pt x="1900" y="1254"/>
                  </a:lnTo>
                  <a:lnTo>
                    <a:pt x="1900" y="1254"/>
                  </a:lnTo>
                  <a:lnTo>
                    <a:pt x="1870" y="1252"/>
                  </a:lnTo>
                  <a:lnTo>
                    <a:pt x="1838" y="1248"/>
                  </a:lnTo>
                  <a:lnTo>
                    <a:pt x="1810" y="1240"/>
                  </a:lnTo>
                  <a:lnTo>
                    <a:pt x="1780" y="1230"/>
                  </a:lnTo>
                  <a:lnTo>
                    <a:pt x="1754" y="1216"/>
                  </a:lnTo>
                  <a:lnTo>
                    <a:pt x="1728" y="1200"/>
                  </a:lnTo>
                  <a:lnTo>
                    <a:pt x="1704" y="1184"/>
                  </a:lnTo>
                  <a:lnTo>
                    <a:pt x="1682" y="1164"/>
                  </a:lnTo>
                  <a:lnTo>
                    <a:pt x="1662" y="1142"/>
                  </a:lnTo>
                  <a:lnTo>
                    <a:pt x="1646" y="1118"/>
                  </a:lnTo>
                  <a:lnTo>
                    <a:pt x="1630" y="1092"/>
                  </a:lnTo>
                  <a:lnTo>
                    <a:pt x="1616" y="1066"/>
                  </a:lnTo>
                  <a:lnTo>
                    <a:pt x="1606" y="1036"/>
                  </a:lnTo>
                  <a:lnTo>
                    <a:pt x="1598" y="1008"/>
                  </a:lnTo>
                  <a:lnTo>
                    <a:pt x="1594" y="976"/>
                  </a:lnTo>
                  <a:lnTo>
                    <a:pt x="1592" y="946"/>
                  </a:lnTo>
                  <a:lnTo>
                    <a:pt x="1592" y="946"/>
                  </a:lnTo>
                  <a:lnTo>
                    <a:pt x="1594" y="914"/>
                  </a:lnTo>
                  <a:lnTo>
                    <a:pt x="1598" y="884"/>
                  </a:lnTo>
                  <a:lnTo>
                    <a:pt x="1606" y="854"/>
                  </a:lnTo>
                  <a:lnTo>
                    <a:pt x="1616" y="826"/>
                  </a:lnTo>
                  <a:lnTo>
                    <a:pt x="1630" y="798"/>
                  </a:lnTo>
                  <a:lnTo>
                    <a:pt x="1646" y="772"/>
                  </a:lnTo>
                  <a:lnTo>
                    <a:pt x="1662" y="748"/>
                  </a:lnTo>
                  <a:lnTo>
                    <a:pt x="1682" y="728"/>
                  </a:lnTo>
                  <a:lnTo>
                    <a:pt x="1704" y="708"/>
                  </a:lnTo>
                  <a:lnTo>
                    <a:pt x="1728" y="690"/>
                  </a:lnTo>
                  <a:lnTo>
                    <a:pt x="1754" y="674"/>
                  </a:lnTo>
                  <a:lnTo>
                    <a:pt x="1780" y="660"/>
                  </a:lnTo>
                  <a:lnTo>
                    <a:pt x="1810" y="650"/>
                  </a:lnTo>
                  <a:lnTo>
                    <a:pt x="1838" y="642"/>
                  </a:lnTo>
                  <a:lnTo>
                    <a:pt x="1870" y="638"/>
                  </a:lnTo>
                  <a:lnTo>
                    <a:pt x="1900" y="636"/>
                  </a:lnTo>
                  <a:lnTo>
                    <a:pt x="1900" y="636"/>
                  </a:lnTo>
                  <a:close/>
                  <a:moveTo>
                    <a:pt x="2028" y="872"/>
                  </a:moveTo>
                  <a:lnTo>
                    <a:pt x="1916" y="872"/>
                  </a:lnTo>
                  <a:lnTo>
                    <a:pt x="1916" y="858"/>
                  </a:lnTo>
                  <a:lnTo>
                    <a:pt x="1916" y="858"/>
                  </a:lnTo>
                  <a:lnTo>
                    <a:pt x="1916" y="840"/>
                  </a:lnTo>
                  <a:lnTo>
                    <a:pt x="1912" y="828"/>
                  </a:lnTo>
                  <a:lnTo>
                    <a:pt x="1912" y="828"/>
                  </a:lnTo>
                  <a:lnTo>
                    <a:pt x="1910" y="826"/>
                  </a:lnTo>
                  <a:lnTo>
                    <a:pt x="1906" y="824"/>
                  </a:lnTo>
                  <a:lnTo>
                    <a:pt x="1896" y="822"/>
                  </a:lnTo>
                  <a:lnTo>
                    <a:pt x="1896" y="822"/>
                  </a:lnTo>
                  <a:lnTo>
                    <a:pt x="1886" y="824"/>
                  </a:lnTo>
                  <a:lnTo>
                    <a:pt x="1880" y="828"/>
                  </a:lnTo>
                  <a:lnTo>
                    <a:pt x="1876" y="836"/>
                  </a:lnTo>
                  <a:lnTo>
                    <a:pt x="1876" y="846"/>
                  </a:lnTo>
                  <a:lnTo>
                    <a:pt x="1876" y="846"/>
                  </a:lnTo>
                  <a:lnTo>
                    <a:pt x="1876" y="854"/>
                  </a:lnTo>
                  <a:lnTo>
                    <a:pt x="1878" y="862"/>
                  </a:lnTo>
                  <a:lnTo>
                    <a:pt x="1882" y="868"/>
                  </a:lnTo>
                  <a:lnTo>
                    <a:pt x="1886" y="874"/>
                  </a:lnTo>
                  <a:lnTo>
                    <a:pt x="1886" y="874"/>
                  </a:lnTo>
                  <a:lnTo>
                    <a:pt x="1906" y="886"/>
                  </a:lnTo>
                  <a:lnTo>
                    <a:pt x="1946" y="904"/>
                  </a:lnTo>
                  <a:lnTo>
                    <a:pt x="1946" y="904"/>
                  </a:lnTo>
                  <a:lnTo>
                    <a:pt x="1982" y="922"/>
                  </a:lnTo>
                  <a:lnTo>
                    <a:pt x="2004" y="934"/>
                  </a:lnTo>
                  <a:lnTo>
                    <a:pt x="2004" y="934"/>
                  </a:lnTo>
                  <a:lnTo>
                    <a:pt x="2014" y="942"/>
                  </a:lnTo>
                  <a:lnTo>
                    <a:pt x="2022" y="950"/>
                  </a:lnTo>
                  <a:lnTo>
                    <a:pt x="2028" y="958"/>
                  </a:lnTo>
                  <a:lnTo>
                    <a:pt x="2032" y="968"/>
                  </a:lnTo>
                  <a:lnTo>
                    <a:pt x="2036" y="978"/>
                  </a:lnTo>
                  <a:lnTo>
                    <a:pt x="2040" y="990"/>
                  </a:lnTo>
                  <a:lnTo>
                    <a:pt x="2042" y="1012"/>
                  </a:lnTo>
                  <a:lnTo>
                    <a:pt x="2042" y="1012"/>
                  </a:lnTo>
                  <a:lnTo>
                    <a:pt x="2040" y="1034"/>
                  </a:lnTo>
                  <a:lnTo>
                    <a:pt x="2034" y="1052"/>
                  </a:lnTo>
                  <a:lnTo>
                    <a:pt x="2026" y="1068"/>
                  </a:lnTo>
                  <a:lnTo>
                    <a:pt x="2012" y="1084"/>
                  </a:lnTo>
                  <a:lnTo>
                    <a:pt x="2012" y="1084"/>
                  </a:lnTo>
                  <a:lnTo>
                    <a:pt x="1996" y="1094"/>
                  </a:lnTo>
                  <a:lnTo>
                    <a:pt x="1976" y="1104"/>
                  </a:lnTo>
                  <a:lnTo>
                    <a:pt x="1954" y="1110"/>
                  </a:lnTo>
                  <a:lnTo>
                    <a:pt x="1926" y="1116"/>
                  </a:lnTo>
                  <a:lnTo>
                    <a:pt x="1926" y="1148"/>
                  </a:lnTo>
                  <a:lnTo>
                    <a:pt x="1874" y="1148"/>
                  </a:lnTo>
                  <a:lnTo>
                    <a:pt x="1874" y="1114"/>
                  </a:lnTo>
                  <a:lnTo>
                    <a:pt x="1874" y="1114"/>
                  </a:lnTo>
                  <a:lnTo>
                    <a:pt x="1852" y="1112"/>
                  </a:lnTo>
                  <a:lnTo>
                    <a:pt x="1832" y="1106"/>
                  </a:lnTo>
                  <a:lnTo>
                    <a:pt x="1814" y="1098"/>
                  </a:lnTo>
                  <a:lnTo>
                    <a:pt x="1796" y="1088"/>
                  </a:lnTo>
                  <a:lnTo>
                    <a:pt x="1796" y="1088"/>
                  </a:lnTo>
                  <a:lnTo>
                    <a:pt x="1788" y="1082"/>
                  </a:lnTo>
                  <a:lnTo>
                    <a:pt x="1782" y="1074"/>
                  </a:lnTo>
                  <a:lnTo>
                    <a:pt x="1776" y="1066"/>
                  </a:lnTo>
                  <a:lnTo>
                    <a:pt x="1770" y="1056"/>
                  </a:lnTo>
                  <a:lnTo>
                    <a:pt x="1766" y="1046"/>
                  </a:lnTo>
                  <a:lnTo>
                    <a:pt x="1764" y="1034"/>
                  </a:lnTo>
                  <a:lnTo>
                    <a:pt x="1762" y="1008"/>
                  </a:lnTo>
                  <a:lnTo>
                    <a:pt x="1762" y="992"/>
                  </a:lnTo>
                  <a:lnTo>
                    <a:pt x="1874" y="992"/>
                  </a:lnTo>
                  <a:lnTo>
                    <a:pt x="1874" y="1012"/>
                  </a:lnTo>
                  <a:lnTo>
                    <a:pt x="1874" y="1012"/>
                  </a:lnTo>
                  <a:lnTo>
                    <a:pt x="1876" y="1040"/>
                  </a:lnTo>
                  <a:lnTo>
                    <a:pt x="1878" y="1054"/>
                  </a:lnTo>
                  <a:lnTo>
                    <a:pt x="1878" y="1054"/>
                  </a:lnTo>
                  <a:lnTo>
                    <a:pt x="1880" y="1058"/>
                  </a:lnTo>
                  <a:lnTo>
                    <a:pt x="1884" y="1062"/>
                  </a:lnTo>
                  <a:lnTo>
                    <a:pt x="1888" y="1062"/>
                  </a:lnTo>
                  <a:lnTo>
                    <a:pt x="1894" y="1064"/>
                  </a:lnTo>
                  <a:lnTo>
                    <a:pt x="1894" y="1064"/>
                  </a:lnTo>
                  <a:lnTo>
                    <a:pt x="1904" y="1062"/>
                  </a:lnTo>
                  <a:lnTo>
                    <a:pt x="1912" y="1058"/>
                  </a:lnTo>
                  <a:lnTo>
                    <a:pt x="1916" y="1050"/>
                  </a:lnTo>
                  <a:lnTo>
                    <a:pt x="1918" y="1040"/>
                  </a:lnTo>
                  <a:lnTo>
                    <a:pt x="1918" y="1040"/>
                  </a:lnTo>
                  <a:lnTo>
                    <a:pt x="1916" y="1016"/>
                  </a:lnTo>
                  <a:lnTo>
                    <a:pt x="1912" y="1000"/>
                  </a:lnTo>
                  <a:lnTo>
                    <a:pt x="1912" y="1000"/>
                  </a:lnTo>
                  <a:lnTo>
                    <a:pt x="1908" y="994"/>
                  </a:lnTo>
                  <a:lnTo>
                    <a:pt x="1900" y="986"/>
                  </a:lnTo>
                  <a:lnTo>
                    <a:pt x="1890" y="980"/>
                  </a:lnTo>
                  <a:lnTo>
                    <a:pt x="1876" y="972"/>
                  </a:lnTo>
                  <a:lnTo>
                    <a:pt x="1876" y="972"/>
                  </a:lnTo>
                  <a:lnTo>
                    <a:pt x="1828" y="950"/>
                  </a:lnTo>
                  <a:lnTo>
                    <a:pt x="1804" y="934"/>
                  </a:lnTo>
                  <a:lnTo>
                    <a:pt x="1794" y="926"/>
                  </a:lnTo>
                  <a:lnTo>
                    <a:pt x="1784" y="918"/>
                  </a:lnTo>
                  <a:lnTo>
                    <a:pt x="1784" y="918"/>
                  </a:lnTo>
                  <a:lnTo>
                    <a:pt x="1774" y="904"/>
                  </a:lnTo>
                  <a:lnTo>
                    <a:pt x="1766" y="890"/>
                  </a:lnTo>
                  <a:lnTo>
                    <a:pt x="1762" y="874"/>
                  </a:lnTo>
                  <a:lnTo>
                    <a:pt x="1760" y="856"/>
                  </a:lnTo>
                  <a:lnTo>
                    <a:pt x="1762" y="840"/>
                  </a:lnTo>
                  <a:lnTo>
                    <a:pt x="1766" y="824"/>
                  </a:lnTo>
                  <a:lnTo>
                    <a:pt x="1776" y="810"/>
                  </a:lnTo>
                  <a:lnTo>
                    <a:pt x="1790" y="798"/>
                  </a:lnTo>
                  <a:lnTo>
                    <a:pt x="1790" y="798"/>
                  </a:lnTo>
                  <a:lnTo>
                    <a:pt x="1806" y="788"/>
                  </a:lnTo>
                  <a:lnTo>
                    <a:pt x="1824" y="780"/>
                  </a:lnTo>
                  <a:lnTo>
                    <a:pt x="1848" y="774"/>
                  </a:lnTo>
                  <a:lnTo>
                    <a:pt x="1874" y="770"/>
                  </a:lnTo>
                  <a:lnTo>
                    <a:pt x="1874" y="744"/>
                  </a:lnTo>
                  <a:lnTo>
                    <a:pt x="1926" y="744"/>
                  </a:lnTo>
                  <a:lnTo>
                    <a:pt x="1926" y="770"/>
                  </a:lnTo>
                  <a:lnTo>
                    <a:pt x="1926" y="770"/>
                  </a:lnTo>
                  <a:lnTo>
                    <a:pt x="1946" y="774"/>
                  </a:lnTo>
                  <a:lnTo>
                    <a:pt x="1964" y="778"/>
                  </a:lnTo>
                  <a:lnTo>
                    <a:pt x="1982" y="784"/>
                  </a:lnTo>
                  <a:lnTo>
                    <a:pt x="1998" y="792"/>
                  </a:lnTo>
                  <a:lnTo>
                    <a:pt x="2010" y="804"/>
                  </a:lnTo>
                  <a:lnTo>
                    <a:pt x="2020" y="818"/>
                  </a:lnTo>
                  <a:lnTo>
                    <a:pt x="2024" y="826"/>
                  </a:lnTo>
                  <a:lnTo>
                    <a:pt x="2028" y="834"/>
                  </a:lnTo>
                  <a:lnTo>
                    <a:pt x="2030" y="844"/>
                  </a:lnTo>
                  <a:lnTo>
                    <a:pt x="2030" y="856"/>
                  </a:lnTo>
                  <a:lnTo>
                    <a:pt x="2030" y="856"/>
                  </a:lnTo>
                  <a:lnTo>
                    <a:pt x="2028" y="872"/>
                  </a:lnTo>
                  <a:lnTo>
                    <a:pt x="2028" y="872"/>
                  </a:lnTo>
                  <a:close/>
                </a:path>
              </a:pathLst>
            </a:custGeom>
            <a:solidFill>
              <a:srgbClr val="F9A5A1"/>
            </a:solidFill>
            <a:ln>
              <a:solidFill>
                <a:srgbClr val="AFABAB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84"/>
          <p:cNvGrpSpPr/>
          <p:nvPr/>
        </p:nvGrpSpPr>
        <p:grpSpPr>
          <a:xfrm>
            <a:off x="6173316" y="3396419"/>
            <a:ext cx="444884" cy="396044"/>
            <a:chOff x="5197903" y="2355175"/>
            <a:chExt cx="372876" cy="373310"/>
          </a:xfrm>
        </p:grpSpPr>
        <p:sp>
          <p:nvSpPr>
            <p:cNvPr id="17" name="Oval 163"/>
            <p:cNvSpPr/>
            <p:nvPr/>
          </p:nvSpPr>
          <p:spPr>
            <a:xfrm>
              <a:off x="5197903" y="2355175"/>
              <a:ext cx="372876" cy="373310"/>
            </a:xfrm>
            <a:prstGeom prst="ellipse">
              <a:avLst/>
            </a:prstGeom>
            <a:noFill/>
            <a:ln w="25400">
              <a:solidFill>
                <a:srgbClr val="AFA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248702" y="2456775"/>
              <a:ext cx="272378" cy="166886"/>
            </a:xfrm>
            <a:custGeom>
              <a:avLst/>
              <a:gdLst/>
              <a:ahLst/>
              <a:cxnLst>
                <a:cxn ang="0">
                  <a:pos x="26" y="286"/>
                </a:cxn>
                <a:cxn ang="0">
                  <a:pos x="2" y="364"/>
                </a:cxn>
                <a:cxn ang="0">
                  <a:pos x="170" y="428"/>
                </a:cxn>
                <a:cxn ang="0">
                  <a:pos x="208" y="344"/>
                </a:cxn>
                <a:cxn ang="0">
                  <a:pos x="354" y="276"/>
                </a:cxn>
                <a:cxn ang="0">
                  <a:pos x="244" y="220"/>
                </a:cxn>
                <a:cxn ang="0">
                  <a:pos x="262" y="180"/>
                </a:cxn>
                <a:cxn ang="0">
                  <a:pos x="280" y="136"/>
                </a:cxn>
                <a:cxn ang="0">
                  <a:pos x="278" y="94"/>
                </a:cxn>
                <a:cxn ang="0">
                  <a:pos x="264" y="42"/>
                </a:cxn>
                <a:cxn ang="0">
                  <a:pos x="212" y="12"/>
                </a:cxn>
                <a:cxn ang="0">
                  <a:pos x="174" y="14"/>
                </a:cxn>
                <a:cxn ang="0">
                  <a:pos x="124" y="50"/>
                </a:cxn>
                <a:cxn ang="0">
                  <a:pos x="118" y="106"/>
                </a:cxn>
                <a:cxn ang="0">
                  <a:pos x="118" y="150"/>
                </a:cxn>
                <a:cxn ang="0">
                  <a:pos x="138" y="192"/>
                </a:cxn>
                <a:cxn ang="0">
                  <a:pos x="144" y="226"/>
                </a:cxn>
                <a:cxn ang="0">
                  <a:pos x="558" y="276"/>
                </a:cxn>
                <a:cxn ang="0">
                  <a:pos x="694" y="334"/>
                </a:cxn>
                <a:cxn ang="0">
                  <a:pos x="734" y="396"/>
                </a:cxn>
                <a:cxn ang="0">
                  <a:pos x="912" y="384"/>
                </a:cxn>
                <a:cxn ang="0">
                  <a:pos x="892" y="292"/>
                </a:cxn>
                <a:cxn ang="0">
                  <a:pos x="784" y="238"/>
                </a:cxn>
                <a:cxn ang="0">
                  <a:pos x="758" y="214"/>
                </a:cxn>
                <a:cxn ang="0">
                  <a:pos x="790" y="166"/>
                </a:cxn>
                <a:cxn ang="0">
                  <a:pos x="800" y="110"/>
                </a:cxn>
                <a:cxn ang="0">
                  <a:pos x="792" y="62"/>
                </a:cxn>
                <a:cxn ang="0">
                  <a:pos x="768" y="28"/>
                </a:cxn>
                <a:cxn ang="0">
                  <a:pos x="712" y="12"/>
                </a:cxn>
                <a:cxn ang="0">
                  <a:pos x="664" y="28"/>
                </a:cxn>
                <a:cxn ang="0">
                  <a:pos x="638" y="62"/>
                </a:cxn>
                <a:cxn ang="0">
                  <a:pos x="632" y="110"/>
                </a:cxn>
                <a:cxn ang="0">
                  <a:pos x="646" y="168"/>
                </a:cxn>
                <a:cxn ang="0">
                  <a:pos x="672" y="214"/>
                </a:cxn>
                <a:cxn ang="0">
                  <a:pos x="646" y="238"/>
                </a:cxn>
                <a:cxn ang="0">
                  <a:pos x="234" y="362"/>
                </a:cxn>
                <a:cxn ang="0">
                  <a:pos x="198" y="442"/>
                </a:cxn>
                <a:cxn ang="0">
                  <a:pos x="722" y="560"/>
                </a:cxn>
                <a:cxn ang="0">
                  <a:pos x="714" y="442"/>
                </a:cxn>
                <a:cxn ang="0">
                  <a:pos x="680" y="362"/>
                </a:cxn>
                <a:cxn ang="0">
                  <a:pos x="528" y="290"/>
                </a:cxn>
                <a:cxn ang="0">
                  <a:pos x="536" y="242"/>
                </a:cxn>
                <a:cxn ang="0">
                  <a:pos x="564" y="186"/>
                </a:cxn>
                <a:cxn ang="0">
                  <a:pos x="564" y="128"/>
                </a:cxn>
                <a:cxn ang="0">
                  <a:pos x="554" y="52"/>
                </a:cxn>
                <a:cxn ang="0">
                  <a:pos x="514" y="16"/>
                </a:cxn>
                <a:cxn ang="0">
                  <a:pos x="450" y="0"/>
                </a:cxn>
                <a:cxn ang="0">
                  <a:pos x="398" y="16"/>
                </a:cxn>
                <a:cxn ang="0">
                  <a:pos x="358" y="52"/>
                </a:cxn>
                <a:cxn ang="0">
                  <a:pos x="350" y="128"/>
                </a:cxn>
                <a:cxn ang="0">
                  <a:pos x="350" y="186"/>
                </a:cxn>
                <a:cxn ang="0">
                  <a:pos x="378" y="242"/>
                </a:cxn>
                <a:cxn ang="0">
                  <a:pos x="386" y="290"/>
                </a:cxn>
              </a:cxnLst>
              <a:rect l="0" t="0" r="r" b="b"/>
              <a:pathLst>
                <a:path w="914" h="560">
                  <a:moveTo>
                    <a:pt x="128" y="238"/>
                  </a:moveTo>
                  <a:lnTo>
                    <a:pt x="38" y="276"/>
                  </a:lnTo>
                  <a:lnTo>
                    <a:pt x="38" y="276"/>
                  </a:lnTo>
                  <a:lnTo>
                    <a:pt x="32" y="280"/>
                  </a:lnTo>
                  <a:lnTo>
                    <a:pt x="26" y="286"/>
                  </a:lnTo>
                  <a:lnTo>
                    <a:pt x="22" y="292"/>
                  </a:lnTo>
                  <a:lnTo>
                    <a:pt x="16" y="300"/>
                  </a:lnTo>
                  <a:lnTo>
                    <a:pt x="10" y="318"/>
                  </a:lnTo>
                  <a:lnTo>
                    <a:pt x="6" y="340"/>
                  </a:lnTo>
                  <a:lnTo>
                    <a:pt x="2" y="364"/>
                  </a:lnTo>
                  <a:lnTo>
                    <a:pt x="0" y="384"/>
                  </a:lnTo>
                  <a:lnTo>
                    <a:pt x="0" y="420"/>
                  </a:lnTo>
                  <a:lnTo>
                    <a:pt x="0" y="428"/>
                  </a:lnTo>
                  <a:lnTo>
                    <a:pt x="170" y="428"/>
                  </a:lnTo>
                  <a:lnTo>
                    <a:pt x="170" y="428"/>
                  </a:lnTo>
                  <a:lnTo>
                    <a:pt x="178" y="396"/>
                  </a:lnTo>
                  <a:lnTo>
                    <a:pt x="184" y="380"/>
                  </a:lnTo>
                  <a:lnTo>
                    <a:pt x="192" y="366"/>
                  </a:lnTo>
                  <a:lnTo>
                    <a:pt x="200" y="354"/>
                  </a:lnTo>
                  <a:lnTo>
                    <a:pt x="208" y="344"/>
                  </a:lnTo>
                  <a:lnTo>
                    <a:pt x="220" y="334"/>
                  </a:lnTo>
                  <a:lnTo>
                    <a:pt x="232" y="328"/>
                  </a:lnTo>
                  <a:lnTo>
                    <a:pt x="352" y="278"/>
                  </a:lnTo>
                  <a:lnTo>
                    <a:pt x="352" y="278"/>
                  </a:lnTo>
                  <a:lnTo>
                    <a:pt x="354" y="276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58" y="232"/>
                  </a:lnTo>
                  <a:lnTo>
                    <a:pt x="250" y="226"/>
                  </a:lnTo>
                  <a:lnTo>
                    <a:pt x="244" y="220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50" y="204"/>
                  </a:lnTo>
                  <a:lnTo>
                    <a:pt x="256" y="192"/>
                  </a:lnTo>
                  <a:lnTo>
                    <a:pt x="262" y="180"/>
                  </a:lnTo>
                  <a:lnTo>
                    <a:pt x="266" y="168"/>
                  </a:lnTo>
                  <a:lnTo>
                    <a:pt x="272" y="166"/>
                  </a:lnTo>
                  <a:lnTo>
                    <a:pt x="272" y="166"/>
                  </a:lnTo>
                  <a:lnTo>
                    <a:pt x="276" y="150"/>
                  </a:lnTo>
                  <a:lnTo>
                    <a:pt x="280" y="136"/>
                  </a:lnTo>
                  <a:lnTo>
                    <a:pt x="280" y="122"/>
                  </a:lnTo>
                  <a:lnTo>
                    <a:pt x="280" y="110"/>
                  </a:lnTo>
                  <a:lnTo>
                    <a:pt x="276" y="106"/>
                  </a:lnTo>
                  <a:lnTo>
                    <a:pt x="276" y="106"/>
                  </a:lnTo>
                  <a:lnTo>
                    <a:pt x="278" y="94"/>
                  </a:lnTo>
                  <a:lnTo>
                    <a:pt x="276" y="78"/>
                  </a:lnTo>
                  <a:lnTo>
                    <a:pt x="274" y="62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64" y="42"/>
                  </a:lnTo>
                  <a:lnTo>
                    <a:pt x="258" y="34"/>
                  </a:lnTo>
                  <a:lnTo>
                    <a:pt x="250" y="28"/>
                  </a:lnTo>
                  <a:lnTo>
                    <a:pt x="240" y="22"/>
                  </a:lnTo>
                  <a:lnTo>
                    <a:pt x="222" y="14"/>
                  </a:lnTo>
                  <a:lnTo>
                    <a:pt x="212" y="12"/>
                  </a:lnTo>
                  <a:lnTo>
                    <a:pt x="202" y="12"/>
                  </a:lnTo>
                  <a:lnTo>
                    <a:pt x="192" y="12"/>
                  </a:lnTo>
                  <a:lnTo>
                    <a:pt x="192" y="12"/>
                  </a:lnTo>
                  <a:lnTo>
                    <a:pt x="184" y="12"/>
                  </a:lnTo>
                  <a:lnTo>
                    <a:pt x="174" y="14"/>
                  </a:lnTo>
                  <a:lnTo>
                    <a:pt x="154" y="22"/>
                  </a:lnTo>
                  <a:lnTo>
                    <a:pt x="146" y="28"/>
                  </a:lnTo>
                  <a:lnTo>
                    <a:pt x="136" y="34"/>
                  </a:lnTo>
                  <a:lnTo>
                    <a:pt x="130" y="42"/>
                  </a:lnTo>
                  <a:lnTo>
                    <a:pt x="124" y="50"/>
                  </a:lnTo>
                  <a:lnTo>
                    <a:pt x="124" y="50"/>
                  </a:lnTo>
                  <a:lnTo>
                    <a:pt x="120" y="62"/>
                  </a:lnTo>
                  <a:lnTo>
                    <a:pt x="118" y="78"/>
                  </a:lnTo>
                  <a:lnTo>
                    <a:pt x="118" y="94"/>
                  </a:lnTo>
                  <a:lnTo>
                    <a:pt x="118" y="106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4" y="122"/>
                  </a:lnTo>
                  <a:lnTo>
                    <a:pt x="116" y="136"/>
                  </a:lnTo>
                  <a:lnTo>
                    <a:pt x="118" y="150"/>
                  </a:lnTo>
                  <a:lnTo>
                    <a:pt x="122" y="166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32" y="180"/>
                  </a:lnTo>
                  <a:lnTo>
                    <a:pt x="138" y="192"/>
                  </a:lnTo>
                  <a:lnTo>
                    <a:pt x="146" y="204"/>
                  </a:lnTo>
                  <a:lnTo>
                    <a:pt x="154" y="214"/>
                  </a:lnTo>
                  <a:lnTo>
                    <a:pt x="154" y="214"/>
                  </a:lnTo>
                  <a:lnTo>
                    <a:pt x="150" y="220"/>
                  </a:lnTo>
                  <a:lnTo>
                    <a:pt x="144" y="226"/>
                  </a:lnTo>
                  <a:lnTo>
                    <a:pt x="138" y="232"/>
                  </a:lnTo>
                  <a:lnTo>
                    <a:pt x="128" y="238"/>
                  </a:lnTo>
                  <a:lnTo>
                    <a:pt x="128" y="238"/>
                  </a:lnTo>
                  <a:close/>
                  <a:moveTo>
                    <a:pt x="646" y="238"/>
                  </a:moveTo>
                  <a:lnTo>
                    <a:pt x="558" y="276"/>
                  </a:lnTo>
                  <a:lnTo>
                    <a:pt x="558" y="276"/>
                  </a:lnTo>
                  <a:lnTo>
                    <a:pt x="562" y="278"/>
                  </a:lnTo>
                  <a:lnTo>
                    <a:pt x="682" y="328"/>
                  </a:lnTo>
                  <a:lnTo>
                    <a:pt x="682" y="328"/>
                  </a:lnTo>
                  <a:lnTo>
                    <a:pt x="694" y="334"/>
                  </a:lnTo>
                  <a:lnTo>
                    <a:pt x="704" y="344"/>
                  </a:lnTo>
                  <a:lnTo>
                    <a:pt x="714" y="354"/>
                  </a:lnTo>
                  <a:lnTo>
                    <a:pt x="722" y="366"/>
                  </a:lnTo>
                  <a:lnTo>
                    <a:pt x="728" y="380"/>
                  </a:lnTo>
                  <a:lnTo>
                    <a:pt x="734" y="396"/>
                  </a:lnTo>
                  <a:lnTo>
                    <a:pt x="744" y="428"/>
                  </a:lnTo>
                  <a:lnTo>
                    <a:pt x="914" y="428"/>
                  </a:lnTo>
                  <a:lnTo>
                    <a:pt x="914" y="420"/>
                  </a:lnTo>
                  <a:lnTo>
                    <a:pt x="914" y="420"/>
                  </a:lnTo>
                  <a:lnTo>
                    <a:pt x="912" y="384"/>
                  </a:lnTo>
                  <a:lnTo>
                    <a:pt x="910" y="364"/>
                  </a:lnTo>
                  <a:lnTo>
                    <a:pt x="908" y="340"/>
                  </a:lnTo>
                  <a:lnTo>
                    <a:pt x="902" y="318"/>
                  </a:lnTo>
                  <a:lnTo>
                    <a:pt x="896" y="300"/>
                  </a:lnTo>
                  <a:lnTo>
                    <a:pt x="892" y="292"/>
                  </a:lnTo>
                  <a:lnTo>
                    <a:pt x="888" y="286"/>
                  </a:lnTo>
                  <a:lnTo>
                    <a:pt x="882" y="280"/>
                  </a:lnTo>
                  <a:lnTo>
                    <a:pt x="876" y="276"/>
                  </a:lnTo>
                  <a:lnTo>
                    <a:pt x="784" y="238"/>
                  </a:lnTo>
                  <a:lnTo>
                    <a:pt x="784" y="238"/>
                  </a:lnTo>
                  <a:lnTo>
                    <a:pt x="776" y="232"/>
                  </a:lnTo>
                  <a:lnTo>
                    <a:pt x="768" y="226"/>
                  </a:lnTo>
                  <a:lnTo>
                    <a:pt x="762" y="220"/>
                  </a:lnTo>
                  <a:lnTo>
                    <a:pt x="758" y="214"/>
                  </a:lnTo>
                  <a:lnTo>
                    <a:pt x="758" y="214"/>
                  </a:lnTo>
                  <a:lnTo>
                    <a:pt x="768" y="204"/>
                  </a:lnTo>
                  <a:lnTo>
                    <a:pt x="774" y="192"/>
                  </a:lnTo>
                  <a:lnTo>
                    <a:pt x="780" y="180"/>
                  </a:lnTo>
                  <a:lnTo>
                    <a:pt x="784" y="168"/>
                  </a:lnTo>
                  <a:lnTo>
                    <a:pt x="790" y="166"/>
                  </a:lnTo>
                  <a:lnTo>
                    <a:pt x="790" y="166"/>
                  </a:lnTo>
                  <a:lnTo>
                    <a:pt x="796" y="150"/>
                  </a:lnTo>
                  <a:lnTo>
                    <a:pt x="798" y="136"/>
                  </a:lnTo>
                  <a:lnTo>
                    <a:pt x="800" y="122"/>
                  </a:lnTo>
                  <a:lnTo>
                    <a:pt x="800" y="110"/>
                  </a:lnTo>
                  <a:lnTo>
                    <a:pt x="796" y="106"/>
                  </a:lnTo>
                  <a:lnTo>
                    <a:pt x="796" y="106"/>
                  </a:lnTo>
                  <a:lnTo>
                    <a:pt x="796" y="94"/>
                  </a:lnTo>
                  <a:lnTo>
                    <a:pt x="796" y="78"/>
                  </a:lnTo>
                  <a:lnTo>
                    <a:pt x="792" y="62"/>
                  </a:lnTo>
                  <a:lnTo>
                    <a:pt x="788" y="50"/>
                  </a:lnTo>
                  <a:lnTo>
                    <a:pt x="788" y="50"/>
                  </a:lnTo>
                  <a:lnTo>
                    <a:pt x="784" y="42"/>
                  </a:lnTo>
                  <a:lnTo>
                    <a:pt x="776" y="34"/>
                  </a:lnTo>
                  <a:lnTo>
                    <a:pt x="768" y="28"/>
                  </a:lnTo>
                  <a:lnTo>
                    <a:pt x="760" y="22"/>
                  </a:lnTo>
                  <a:lnTo>
                    <a:pt x="740" y="14"/>
                  </a:lnTo>
                  <a:lnTo>
                    <a:pt x="730" y="12"/>
                  </a:lnTo>
                  <a:lnTo>
                    <a:pt x="720" y="12"/>
                  </a:lnTo>
                  <a:lnTo>
                    <a:pt x="712" y="12"/>
                  </a:lnTo>
                  <a:lnTo>
                    <a:pt x="712" y="12"/>
                  </a:lnTo>
                  <a:lnTo>
                    <a:pt x="702" y="12"/>
                  </a:lnTo>
                  <a:lnTo>
                    <a:pt x="692" y="14"/>
                  </a:lnTo>
                  <a:lnTo>
                    <a:pt x="672" y="22"/>
                  </a:lnTo>
                  <a:lnTo>
                    <a:pt x="664" y="28"/>
                  </a:lnTo>
                  <a:lnTo>
                    <a:pt x="656" y="34"/>
                  </a:lnTo>
                  <a:lnTo>
                    <a:pt x="648" y="42"/>
                  </a:lnTo>
                  <a:lnTo>
                    <a:pt x="644" y="50"/>
                  </a:lnTo>
                  <a:lnTo>
                    <a:pt x="644" y="50"/>
                  </a:lnTo>
                  <a:lnTo>
                    <a:pt x="638" y="62"/>
                  </a:lnTo>
                  <a:lnTo>
                    <a:pt x="636" y="78"/>
                  </a:lnTo>
                  <a:lnTo>
                    <a:pt x="636" y="94"/>
                  </a:lnTo>
                  <a:lnTo>
                    <a:pt x="636" y="106"/>
                  </a:lnTo>
                  <a:lnTo>
                    <a:pt x="632" y="110"/>
                  </a:lnTo>
                  <a:lnTo>
                    <a:pt x="632" y="110"/>
                  </a:lnTo>
                  <a:lnTo>
                    <a:pt x="632" y="122"/>
                  </a:lnTo>
                  <a:lnTo>
                    <a:pt x="634" y="136"/>
                  </a:lnTo>
                  <a:lnTo>
                    <a:pt x="636" y="150"/>
                  </a:lnTo>
                  <a:lnTo>
                    <a:pt x="642" y="166"/>
                  </a:lnTo>
                  <a:lnTo>
                    <a:pt x="646" y="168"/>
                  </a:lnTo>
                  <a:lnTo>
                    <a:pt x="646" y="168"/>
                  </a:lnTo>
                  <a:lnTo>
                    <a:pt x="650" y="180"/>
                  </a:lnTo>
                  <a:lnTo>
                    <a:pt x="656" y="192"/>
                  </a:lnTo>
                  <a:lnTo>
                    <a:pt x="664" y="204"/>
                  </a:lnTo>
                  <a:lnTo>
                    <a:pt x="672" y="214"/>
                  </a:lnTo>
                  <a:lnTo>
                    <a:pt x="672" y="214"/>
                  </a:lnTo>
                  <a:lnTo>
                    <a:pt x="668" y="220"/>
                  </a:lnTo>
                  <a:lnTo>
                    <a:pt x="664" y="226"/>
                  </a:lnTo>
                  <a:lnTo>
                    <a:pt x="656" y="232"/>
                  </a:lnTo>
                  <a:lnTo>
                    <a:pt x="646" y="238"/>
                  </a:lnTo>
                  <a:lnTo>
                    <a:pt x="646" y="238"/>
                  </a:lnTo>
                  <a:close/>
                  <a:moveTo>
                    <a:pt x="364" y="304"/>
                  </a:moveTo>
                  <a:lnTo>
                    <a:pt x="242" y="356"/>
                  </a:lnTo>
                  <a:lnTo>
                    <a:pt x="242" y="356"/>
                  </a:lnTo>
                  <a:lnTo>
                    <a:pt x="234" y="362"/>
                  </a:lnTo>
                  <a:lnTo>
                    <a:pt x="226" y="368"/>
                  </a:lnTo>
                  <a:lnTo>
                    <a:pt x="220" y="376"/>
                  </a:lnTo>
                  <a:lnTo>
                    <a:pt x="214" y="388"/>
                  </a:lnTo>
                  <a:lnTo>
                    <a:pt x="204" y="414"/>
                  </a:lnTo>
                  <a:lnTo>
                    <a:pt x="198" y="442"/>
                  </a:lnTo>
                  <a:lnTo>
                    <a:pt x="194" y="472"/>
                  </a:lnTo>
                  <a:lnTo>
                    <a:pt x="192" y="502"/>
                  </a:lnTo>
                  <a:lnTo>
                    <a:pt x="190" y="548"/>
                  </a:lnTo>
                  <a:lnTo>
                    <a:pt x="190" y="560"/>
                  </a:lnTo>
                  <a:lnTo>
                    <a:pt x="722" y="560"/>
                  </a:lnTo>
                  <a:lnTo>
                    <a:pt x="722" y="548"/>
                  </a:lnTo>
                  <a:lnTo>
                    <a:pt x="722" y="548"/>
                  </a:lnTo>
                  <a:lnTo>
                    <a:pt x="722" y="502"/>
                  </a:lnTo>
                  <a:lnTo>
                    <a:pt x="718" y="472"/>
                  </a:lnTo>
                  <a:lnTo>
                    <a:pt x="714" y="442"/>
                  </a:lnTo>
                  <a:lnTo>
                    <a:pt x="708" y="414"/>
                  </a:lnTo>
                  <a:lnTo>
                    <a:pt x="700" y="388"/>
                  </a:lnTo>
                  <a:lnTo>
                    <a:pt x="694" y="376"/>
                  </a:lnTo>
                  <a:lnTo>
                    <a:pt x="686" y="368"/>
                  </a:lnTo>
                  <a:lnTo>
                    <a:pt x="680" y="362"/>
                  </a:lnTo>
                  <a:lnTo>
                    <a:pt x="670" y="356"/>
                  </a:lnTo>
                  <a:lnTo>
                    <a:pt x="550" y="304"/>
                  </a:lnTo>
                  <a:lnTo>
                    <a:pt x="550" y="304"/>
                  </a:lnTo>
                  <a:lnTo>
                    <a:pt x="538" y="298"/>
                  </a:lnTo>
                  <a:lnTo>
                    <a:pt x="528" y="290"/>
                  </a:lnTo>
                  <a:lnTo>
                    <a:pt x="520" y="280"/>
                  </a:lnTo>
                  <a:lnTo>
                    <a:pt x="514" y="272"/>
                  </a:lnTo>
                  <a:lnTo>
                    <a:pt x="514" y="272"/>
                  </a:lnTo>
                  <a:lnTo>
                    <a:pt x="526" y="258"/>
                  </a:lnTo>
                  <a:lnTo>
                    <a:pt x="536" y="242"/>
                  </a:lnTo>
                  <a:lnTo>
                    <a:pt x="544" y="226"/>
                  </a:lnTo>
                  <a:lnTo>
                    <a:pt x="550" y="212"/>
                  </a:lnTo>
                  <a:lnTo>
                    <a:pt x="556" y="206"/>
                  </a:lnTo>
                  <a:lnTo>
                    <a:pt x="556" y="206"/>
                  </a:lnTo>
                  <a:lnTo>
                    <a:pt x="564" y="186"/>
                  </a:lnTo>
                  <a:lnTo>
                    <a:pt x="568" y="168"/>
                  </a:lnTo>
                  <a:lnTo>
                    <a:pt x="568" y="150"/>
                  </a:lnTo>
                  <a:lnTo>
                    <a:pt x="568" y="132"/>
                  </a:lnTo>
                  <a:lnTo>
                    <a:pt x="564" y="128"/>
                  </a:lnTo>
                  <a:lnTo>
                    <a:pt x="564" y="128"/>
                  </a:lnTo>
                  <a:lnTo>
                    <a:pt x="564" y="110"/>
                  </a:lnTo>
                  <a:lnTo>
                    <a:pt x="564" y="90"/>
                  </a:lnTo>
                  <a:lnTo>
                    <a:pt x="560" y="68"/>
                  </a:lnTo>
                  <a:lnTo>
                    <a:pt x="558" y="60"/>
                  </a:lnTo>
                  <a:lnTo>
                    <a:pt x="554" y="52"/>
                  </a:lnTo>
                  <a:lnTo>
                    <a:pt x="554" y="52"/>
                  </a:lnTo>
                  <a:lnTo>
                    <a:pt x="548" y="42"/>
                  </a:lnTo>
                  <a:lnTo>
                    <a:pt x="538" y="32"/>
                  </a:lnTo>
                  <a:lnTo>
                    <a:pt x="526" y="22"/>
                  </a:lnTo>
                  <a:lnTo>
                    <a:pt x="514" y="16"/>
                  </a:lnTo>
                  <a:lnTo>
                    <a:pt x="502" y="10"/>
                  </a:lnTo>
                  <a:lnTo>
                    <a:pt x="488" y="4"/>
                  </a:lnTo>
                  <a:lnTo>
                    <a:pt x="476" y="2"/>
                  </a:lnTo>
                  <a:lnTo>
                    <a:pt x="462" y="0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38" y="2"/>
                  </a:lnTo>
                  <a:lnTo>
                    <a:pt x="424" y="4"/>
                  </a:lnTo>
                  <a:lnTo>
                    <a:pt x="412" y="10"/>
                  </a:lnTo>
                  <a:lnTo>
                    <a:pt x="398" y="16"/>
                  </a:lnTo>
                  <a:lnTo>
                    <a:pt x="386" y="22"/>
                  </a:lnTo>
                  <a:lnTo>
                    <a:pt x="376" y="32"/>
                  </a:lnTo>
                  <a:lnTo>
                    <a:pt x="366" y="42"/>
                  </a:lnTo>
                  <a:lnTo>
                    <a:pt x="358" y="52"/>
                  </a:lnTo>
                  <a:lnTo>
                    <a:pt x="358" y="52"/>
                  </a:lnTo>
                  <a:lnTo>
                    <a:pt x="356" y="60"/>
                  </a:lnTo>
                  <a:lnTo>
                    <a:pt x="354" y="68"/>
                  </a:lnTo>
                  <a:lnTo>
                    <a:pt x="350" y="90"/>
                  </a:lnTo>
                  <a:lnTo>
                    <a:pt x="350" y="110"/>
                  </a:lnTo>
                  <a:lnTo>
                    <a:pt x="350" y="128"/>
                  </a:lnTo>
                  <a:lnTo>
                    <a:pt x="344" y="132"/>
                  </a:lnTo>
                  <a:lnTo>
                    <a:pt x="344" y="132"/>
                  </a:lnTo>
                  <a:lnTo>
                    <a:pt x="344" y="150"/>
                  </a:lnTo>
                  <a:lnTo>
                    <a:pt x="346" y="168"/>
                  </a:lnTo>
                  <a:lnTo>
                    <a:pt x="350" y="186"/>
                  </a:lnTo>
                  <a:lnTo>
                    <a:pt x="356" y="206"/>
                  </a:lnTo>
                  <a:lnTo>
                    <a:pt x="364" y="212"/>
                  </a:lnTo>
                  <a:lnTo>
                    <a:pt x="364" y="212"/>
                  </a:lnTo>
                  <a:lnTo>
                    <a:pt x="370" y="226"/>
                  </a:lnTo>
                  <a:lnTo>
                    <a:pt x="378" y="242"/>
                  </a:lnTo>
                  <a:lnTo>
                    <a:pt x="386" y="258"/>
                  </a:lnTo>
                  <a:lnTo>
                    <a:pt x="398" y="272"/>
                  </a:lnTo>
                  <a:lnTo>
                    <a:pt x="398" y="272"/>
                  </a:lnTo>
                  <a:lnTo>
                    <a:pt x="394" y="280"/>
                  </a:lnTo>
                  <a:lnTo>
                    <a:pt x="386" y="290"/>
                  </a:lnTo>
                  <a:lnTo>
                    <a:pt x="376" y="298"/>
                  </a:lnTo>
                  <a:lnTo>
                    <a:pt x="364" y="304"/>
                  </a:lnTo>
                  <a:lnTo>
                    <a:pt x="364" y="304"/>
                  </a:lnTo>
                  <a:close/>
                </a:path>
              </a:pathLst>
            </a:custGeom>
            <a:solidFill>
              <a:srgbClr val="F9A5A1"/>
            </a:solidFill>
            <a:ln w="9525">
              <a:solidFill>
                <a:srgbClr val="AFABA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70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581014"/>
              </p:ext>
            </p:extLst>
          </p:nvPr>
        </p:nvGraphicFramePr>
        <p:xfrm>
          <a:off x="152400" y="1323975"/>
          <a:ext cx="8858250" cy="549911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14325"/>
                <a:gridCol w="2919328"/>
                <a:gridCol w="312586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631832"/>
                <a:gridCol w="914506"/>
                <a:gridCol w="952394"/>
              </a:tblGrid>
              <a:tr h="12113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501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267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Реализуемые за счет средств федерального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бюджета,</a:t>
                      </a:r>
                      <a:r>
                        <a:rPr lang="ru-RU" sz="9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том числе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059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Граждане, имеющие детей - всего, 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68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единовременное пособие при всех формах устройства детей, лишенных родительского попечения, в семью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единовременное пособие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-16350,33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руб.; единовременное пособие в случае усыновления ребенка-инвалида, ребенка в возрасте старше семи лет, а также детей, являющихся братьями и (или)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сестрами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- 124929,83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320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6665,8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6632,3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1000"/>
                      </a:schemeClr>
                    </a:solidFill>
                  </a:tcPr>
                </a:tc>
              </a:tr>
              <a:tr h="5268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единовременное пособие беременной жене военнослужащего, проходящего военную службу по призыву, а также ежемесячное пособие на ребенка  военнослужащего, проходящего военную службу по призыву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единовременное пособие -26 539,76 руб.; ежемесячное пособие   - 11 374,18 руб..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3 556,9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2 539,5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7000"/>
                      </a:srgbClr>
                    </a:solidFill>
                  </a:tcPr>
                </a:tc>
              </a:tr>
              <a:tr h="31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выплата, назначаемая в случае рождения третьего ребенка или последующих детей до достижения ребенком возраста трех лет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10 193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ежемесячно (с учетом софинансирования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с областным бюджетом)</a:t>
                      </a:r>
                      <a:endParaRPr lang="ru-RU" sz="9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4 544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157 647,0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157 647,0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</a:tr>
              <a:tr h="5268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пособие гражданам, не подлежащим обязательному социальному страхованию на случай временной нетрудоспособности и в связи с материнством, а также уволенным (прекратившим деятельность, полномочия) в установленном порядке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единовременное – 16 759,09 руб.; ежемесячное по уходу за первым  - 3 142,33 руб.; 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 уходу за вторым -  6 284,65 руб..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5 165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181 683,8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181 192,7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5000"/>
                      </a:srgbClr>
                    </a:solidFill>
                  </a:tcPr>
                </a:tc>
              </a:tr>
              <a:tr h="211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1.5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выплата в связи с рождением (усыновлением) первого ребенка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10 176 руб. ежемесячно</a:t>
                      </a:r>
                    </a:p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1 102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77 093,0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75 987,0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31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Лица, награжденные знаком "Почетный донор СССР", "Почетный донор России" - ежегодная денежная выплата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ежегодная денежная выплата – 13 562,78 руб.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132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43 995,4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42 530,8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  <a:tr h="211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Отдельные категории граждан - всего,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</a:tr>
              <a:tr h="31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жильем ветеранов, инвалидов и семей, имеющих детей-инвалидов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единовременное- 654,228 тыс. руб. - для инвалидов и ветеранов боевых действий; 1308,456 тыс. руб.- для ветеранов ВОВ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28078,8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27416,1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</a:tr>
              <a:tr h="1059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3.2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оплата жилищно-коммунальных услуг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644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58 357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517 402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451 118,5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</a:tr>
              <a:tr h="31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выплата инвалидам компенсаций страховых премий по договорам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ОСАГО владельцев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транспортных средств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91,4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7000"/>
                      </a:srgbClr>
                    </a:solidFill>
                  </a:tcPr>
                </a:tc>
              </a:tr>
              <a:tr h="211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3.4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МСП гражданам, подвергшихся воздействию радиации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1 165,3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806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12 809,2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11 270,8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104380"/>
              </p:ext>
            </p:extLst>
          </p:nvPr>
        </p:nvGraphicFramePr>
        <p:xfrm>
          <a:off x="142875" y="1343787"/>
          <a:ext cx="8867775" cy="534028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86817"/>
                <a:gridCol w="2850314"/>
                <a:gridCol w="312922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4582"/>
                <a:gridCol w="953418"/>
                <a:gridCol w="953418"/>
              </a:tblGrid>
              <a:tr h="14888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3999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400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3.5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жильем граждан, уволенных с военной службы (</a:t>
                      </a:r>
                      <a:r>
                        <a:rPr lang="ru-RU" sz="900" b="0" i="0" u="none" strike="noStrike" dirty="0" err="1">
                          <a:latin typeface="Arial" pitchFamily="34" charset="0"/>
                          <a:cs typeface="Arial" pitchFamily="34" charset="0"/>
                        </a:rPr>
                        <a:t>службы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), и приравненных к ним лиц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 2589,8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тыс. руб.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2468,8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380,6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44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Граждане, признанные инвалидами вследствие </a:t>
                      </a:r>
                      <a:r>
                        <a:rPr lang="ru-RU" sz="900" b="0" i="0" u="none" strike="noStrike" dirty="0" err="1">
                          <a:latin typeface="Arial" pitchFamily="34" charset="0"/>
                          <a:cs typeface="Arial" pitchFamily="34" charset="0"/>
                        </a:rPr>
                        <a:t>поствакцинального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 осложнения - ежемесячная и единовременная денежные выплаты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ежемесячно -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278,6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., единовременно – 10 000 руб.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Безработные граждане - всего, 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130 328,0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128 709,3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5.1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социальные выплаты безработным гражданам (пособие по безработице)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ежемесячно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3 933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9 050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128 000,0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126 381,3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0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оказание содействия добровольному переселению в РФ соотечественников, проживающих за рубежом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выплата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9 000,0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312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2 328,0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2 328,0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</a:tr>
              <a:tr h="533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Дети-сироты, дети, оставшиеся без попечения родителей - предоставление жилых помещений по договорам найма специализированных жилых помещений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– 978,4 тыс. руб.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944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32714,4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32714,4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2672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молодым семьям  на оплату части стоимости приобретаемого жилья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783 тыс. руб.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16439,4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16439,4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  <a:tr h="66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социальных выплат на строительство (приобретение) жилья молодым семьям, молодым специалистам и гражданам проживающим на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селе.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 750,75 </a:t>
                      </a:r>
                      <a:r>
                        <a:rPr lang="ru-RU" sz="900" b="0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тыс.рублей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на семью из 1 чел., 477,75 тыс. руб. на семью из 2 человек, 409,5 тыс. руб. на семью из 3 человек и более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15872,5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15872,5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</a:tr>
              <a:tr h="10664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Оказание отдельным категориям граждан социальной услуги по обеспечению лекарственными препаратами для медицинского применения по рецептам на лекарственные препараты, медицинскими изделиями по рецептам на медицинские изделия, а также специализированными продуктами лечебного питания для детей-инвалидов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18908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177685,1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177685,1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</a:tr>
              <a:tr h="2672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Единовременные компенсационные выплаты медицинским работникам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551000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одного врача, 275500 руб. на одного фельдшера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9917,8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8540,3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92227"/>
              </p:ext>
            </p:extLst>
          </p:nvPr>
        </p:nvGraphicFramePr>
        <p:xfrm>
          <a:off x="123825" y="1343790"/>
          <a:ext cx="8877299" cy="537976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00821"/>
                <a:gridCol w="2887087"/>
                <a:gridCol w="298528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5221"/>
                <a:gridCol w="954442"/>
                <a:gridCol w="954442"/>
              </a:tblGrid>
              <a:tr h="14301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219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744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компенсация расходов на уплату взноса на капитальный ремонт общего имущества в многоквартирном доме отдельным собственникам жилых помещений, проживающим на территории Новгородской области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ежемесячный средний размер компенсации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116 рублей (с учетом софинансирования с областным бюджетом)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3 976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2 112,9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2 112,9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381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Реализуемые за счет средств областного бюджета,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всего,</a:t>
                      </a:r>
                      <a:r>
                        <a:rPr lang="ru-RU" sz="9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том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числе: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85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Лицо, взявшее на себя обязанность осуществить погребение умершего - пособие на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погребение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5 701,31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945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6 402,2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5 434,2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430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Многодетные семьи - всего, 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206 083,0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204 196,4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271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возмещение организациям расходов по проезду детей, обучающихся в общеобразовательных учреждениях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405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3 775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18 795,4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18 365,5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2.2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лекарственное обеспечение детей в возрасте до 6-ти лет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123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1 975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2 914,6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2 914,6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</a:tr>
              <a:tr h="285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оплата жилищно-коммунальных услуг 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компенсация (ЕДК) 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1141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3084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семей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43 673,0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42 216,3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71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2.4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региональный капитал "Семья"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 100 тыс. руб., при направлении средств на улучшение жилищных условий - 200 тыс. руб.,   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173,3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 рублей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812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140 700,0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140 700,0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</a:tr>
              <a:tr h="6204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Лица, награжденные орденом или медалью ордена "Родительская слава" и почетным знаком Новгородской области "За верность родительскому долгу"- единовременная выплата всего, 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515,0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515,0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4965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3.1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лица, награжденные Почетным знаком Новгородской области "За верность родительскому долгу" - единовременная денежная  выплата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100 тыс. руб. (единовременная выплата при награждении)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  <a:tr h="4271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лица, награжденные орденом или медалью ордена "Родительская слава"- единовременная денежная  выплата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15 тыс. руб. (единовременная выплата при награждении)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</a:tr>
              <a:tr h="1460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Семьи, имеющие детей - всего, в том числе: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</a:tr>
              <a:tr h="285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денежная выплаты женщинам в связи с рождением ребенка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3 000 рублей единовременно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1 144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3 432,0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3 432,0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8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823089"/>
              </p:ext>
            </p:extLst>
          </p:nvPr>
        </p:nvGraphicFramePr>
        <p:xfrm>
          <a:off x="171449" y="1343790"/>
          <a:ext cx="8810625" cy="523474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7060"/>
                <a:gridCol w="2865402"/>
                <a:gridCol w="296286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0750"/>
                <a:gridCol w="947274"/>
                <a:gridCol w="947274"/>
              </a:tblGrid>
              <a:tr h="15409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9549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167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ежемесячное пособие на ребенка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ежемесячно: 200 руб. в обычном размере, 400 рублей в повышенном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25 620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77 903,8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76 195,8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766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4.3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выплата, назначаемая в случае рождения третьего ребенка или последующих детей до достижения ребенком возраста трех лет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10 193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ежемесячно (с учетом софинансирования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с федеральным бюджетом)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4 544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297980,1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297 980,1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90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4.4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компенсация части родительской платы за содержание ребенка в государственных и муниципальных образовательных учреждениях, реализующих основную общеобразовательную программу дошкольного образования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размер компенсации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274 рубля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на одного получателя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12 941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28 501,9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28 341,7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76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молодым семьям  на оплату части стоимости приобретаемого жилья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783 </a:t>
                      </a:r>
                      <a:r>
                        <a:rPr lang="ru-RU" sz="900" b="0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тыс.руб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25449,0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25449,0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4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Граждане, работающие и проживающие в сельской местности - выплаты на оплату жилого помещения и коммунальных услуг, в том числе по отраслям: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7366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111996,8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110029,5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</a:tr>
              <a:tr h="172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размер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950 рублей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1767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20823,7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20144,2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4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исходя из фактических расходов, но не более 1550 рублей для педагогических работников, 265 рублей - для каждого члена семьи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4013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74284,5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73421,5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</a:tr>
              <a:tr h="430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размер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871 руб.в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1109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11914,9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11594,6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3446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ветеринария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размер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786 руб.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216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2086,0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2038,6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  <a:tr h="258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6.5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средний размер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904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рубля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261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2887,7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2831,1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9000"/>
                      </a:schemeClr>
                    </a:solidFill>
                  </a:tcPr>
                </a:tc>
              </a:tr>
              <a:tr h="5523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социальных выплат на строительство (приобретение) жилья молодым семьям, молодым специалистам и гражданам проживающим на селе,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 750,75 </a:t>
                      </a:r>
                      <a:r>
                        <a:rPr lang="ru-RU" sz="900" b="0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тыс.рублей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на семью из 1 чел., 477,75 тыс. руб. на семью из 2 человек, 409,5 тыс. руб. на семью из 3 человек и более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37200,9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37200,9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816501"/>
              </p:ext>
            </p:extLst>
          </p:nvPr>
        </p:nvGraphicFramePr>
        <p:xfrm>
          <a:off x="161925" y="1343792"/>
          <a:ext cx="8829676" cy="551421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90525"/>
                <a:gridCol w="2979207"/>
                <a:gridCol w="2969272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2028"/>
                <a:gridCol w="949322"/>
                <a:gridCol w="949322"/>
              </a:tblGrid>
              <a:tr h="1570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359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124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Оказание единовременной материальной помощи семьям, оказавшимся в трудной жизненной ситуации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5 486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 единовременно: денежные выплаты в размере, не превышающем величину прожиточного минимума в расчете на душу населения, действующего на территории Новгородской области на момент обращения (единовременно один раз в календарном году); в связи с пожаром - в размере 2500 рублей на члена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семьи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172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17 402,7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17 402,7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62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8,1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Оказание единовременной материальной помощи семьям, оказавшимся в трудной жизненной ситуации в связи с одновременным рождением 3-х и более детей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 в размере фактических расходов на приобретение жилья,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но не более 2000,0 тыс. рублей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1 500,0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1 500,0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81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Малоимущие граждане - всего,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104 980,1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104 359,2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406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государственная помощь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501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единовременно: размер  социальной помощи  составляет разницу между величиной прожиточного минимума  и среднедушевым доходом, рассчитанного на момент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обращения, 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не должен превышать 1000 рублей (единовременно 1 раз в год).  Размер социальной помощи на основании социального контракта определяется на основании программы социальной адаптации и не должен превышать 50000 рублей (единовременно 1 раз в 5 лет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).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15 048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7 535,2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7 535,2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81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субсидии на оплату ЖКУ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ежемесячно 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1489,3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5 349 семей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95 593,8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95 592,6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возмещение расходов по газификации домовладений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60,2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тыс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 руб. (средняя единовременная выплата в возмещение расходов)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1 725,0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1 203,2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</a:tr>
              <a:tr h="281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проезд детей, нуждающихся в  санаторно-курортном лечении, до места лечения и обратно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единовременно, средний размер 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5,6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71,0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9.5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протезно-ортопедическими изделиями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единовременно, средний размер  13,9 тыс. рублей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</a:tr>
              <a:tr h="281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Ветераны труда - всего,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46 487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885 887,4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882 513,5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1748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10.1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 денежная выплата (ЕДВ, ЕДК)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месяц: ЕДВ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487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руб.; ЕДК в среднем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1095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46 487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885 887,4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882 513,5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729460"/>
              </p:ext>
            </p:extLst>
          </p:nvPr>
        </p:nvGraphicFramePr>
        <p:xfrm>
          <a:off x="152400" y="1343793"/>
          <a:ext cx="8858252" cy="5670801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9746"/>
                <a:gridCol w="2880891"/>
                <a:gridCol w="297888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3945"/>
                <a:gridCol w="1062530"/>
                <a:gridCol w="842260"/>
              </a:tblGrid>
              <a:tr h="14785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0925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Труженики тыла - всего,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1 475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10 567,5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9 765,5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39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11.1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 (ЕДВ)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573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1 475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10 567,5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9 765,5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7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Ветераны труда субъекта Российской Федерации (ветераны труда Новгородской области) - всего,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29 237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558 437,8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555 043,7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39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12.1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 (ЕДВ, ЕДК)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месяц: ЕДВ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487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; ЕДК 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– 1 095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29 237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558 437,8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555 043,7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7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Реабилитированные лица и лица, признанные пострадавшими от политических репрессий - всего,   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726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28 030,6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27 207,4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39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 pitchFamily="34" charset="0"/>
                          <a:cs typeface="Arial" pitchFamily="34" charset="0"/>
                        </a:rPr>
                        <a:t>13.1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 (ЕДВ, ЕДК)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месяц: ЕДВ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1252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; ЕДК в среднем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1549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726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25 202,5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24 401,5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проезд один раз в год туда и обратно любым видом транспорта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7,4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 руб. в 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157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1 155,5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1 155,5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обеспечение один раз в год путевками на санаторно-курортное лечение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19,2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 руб. в 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1 670,6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1 648,4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возмещение организациям расходов по вневедомственной охране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167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руб.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977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Дети-сироты, дети, оставшиеся без попечения родителей - всего,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3 419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474 669,4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472 317,7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компенсация расходов по ремонту жилых помещений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выплата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– 34,6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тыс.рублей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1211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1176,4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1000"/>
                      </a:srgbClr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выплата приемной семье на содержание подопечных детей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содержание ребенка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7329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р., ребенка с ОВЗ, ребенка инвалида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-8794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1798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166 283,0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165 995,7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выплаты семьям опекунов на содержание подопечных детей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содержание ребенка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7329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р., ребенка с ОВЗ, ребенка инвалида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-8794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555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54 370,5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54 312,5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2000"/>
                      </a:srgbClr>
                    </a:solidFill>
                  </a:tcPr>
                </a:tc>
              </a:tr>
              <a:tr h="5299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единовременное пособие при передаче ребенка на воспитание в семью гражданам, усыновившим (удочерившим) ребенка на территории субъекта Российской Федерации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выплата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108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тыс.рублей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4320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3456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5000"/>
                      </a:schemeClr>
                    </a:solidFill>
                  </a:tcPr>
                </a:tc>
              </a:tr>
              <a:tr h="9268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мер социальной поддержки детям-сиротам и детям, оставшимся без попечения родителей, лицам из их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числа,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являющимся обучающимися областных государственных профессиональных образовательных организаций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питание 181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день ( в  воскресные, праздничные и каникулярные дни увеличивается на 10 процентов); одежда, обувь, мягкий инвентарь -14770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год, пособие на приобретение учебной литературы-2147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 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504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34 364,6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34 210,1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9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5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210622"/>
              </p:ext>
            </p:extLst>
          </p:nvPr>
        </p:nvGraphicFramePr>
        <p:xfrm>
          <a:off x="123824" y="1343791"/>
          <a:ext cx="8839200" cy="551420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8671"/>
                <a:gridCol w="2874696"/>
                <a:gridCol w="2972474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2667"/>
                <a:gridCol w="950346"/>
                <a:gridCol w="950346"/>
              </a:tblGrid>
              <a:tr h="1600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7453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0035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мер социальной поддержки при выпуске из образовательных организаций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выпускники  организаций для детей-сирот - обеспечение   сезонной одеждой и обувью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-5800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и денежное пособие 200 руб., выпускники организаций, осуществляющих образовательную деятельность обеспечение  одеждой ,обувью, мягким инвентарем и оборудованием -29500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и денежное пособие 500 руб.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223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5 970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5 970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87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14.7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жилых помещений по договорам найма специализированных жилых помещений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единовременно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– 978,4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тыс.рублей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273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208 150,3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207 197,0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71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Организация отдыха и оздоровления детей в субъекте Российской Федерации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средняя стоимость путевки  со сроком пребывания 21 день -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16884,0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рублей, для детей в детских санаториях и санаторных оздоровительных лагерях  - 16690,0 рубля.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3 073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66 294,6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66 293,8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306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Безработные граждане - оказание содействия добровольному переселению в РФ соотечественников, проживающих за рубежом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выплата 9000,0 руб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(с учетом софинансирования с федеральным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бюджетом)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312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695,3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695,3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06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Дополнительные меры социальной поддержки лиц, удостоенных звания "Герой Социалистического Труда"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денежная выплата в размере стоимости 100 литров высокооктанового бензина (в среднем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4 288 руб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.)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262,6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257,3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2900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Компенсация расходов отдельным категориям граждан по бесплатному зубопротезированию, приобретению проездных билетов на проезд городским и пригородным транспортом и проезду на автомобильном транспорте межмуниципального сообщения на территории области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компенсация за зубопротезирование - единовременно (один раз в пять лет) в размере фактически понесенных  расходов, но не более 13000 рублей; возмещение по месячному проездному  билету в городском сообщении гражданам без учета доходов - от 380 (месячный билет) руб. до 5400 руб. (билет на 5 месяцев), гражданам  с учетом доходов - от 300 руб. (месячный) до 3000 руб. (на 5 месяцев)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24 010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82 773,7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81 155,8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171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Ежемесячная компенсация расходов на уплату взноса на капитальный ремонт общего имущества в многоквартирном доме отдельным собственникам жилых помещений, проживающим на территории Новгородской области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ежемесячный средний размер компенсации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116 руб. (с учетом софинансирования с ФБ)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3 976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3 437,1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3402,1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57122" y="5211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Что такое бюджет? Какие бывают бюджеты?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681410" y="1421743"/>
            <a:ext cx="8053015" cy="4341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lang="ru-RU" dirty="0" smtClean="0">
                <a:latin typeface="Arial" pitchFamily="34" charset="0"/>
                <a:cs typeface="Arial" pitchFamily="34" charset="0"/>
              </a:rPr>
              <a:t>Со</a:t>
            </a:r>
            <a:r>
              <a:rPr lang="ru-RU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старонормандского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bougette</a:t>
            </a:r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en-US" dirty="0">
                <a:latin typeface="Arial" pitchFamily="34" charset="0"/>
                <a:cs typeface="Arial" pitchFamily="34" charset="0"/>
              </a:rPr>
              <a:t> — </a:t>
            </a:r>
            <a:r>
              <a:rPr lang="ru-RU" dirty="0">
                <a:latin typeface="Arial" pitchFamily="34" charset="0"/>
                <a:cs typeface="Arial" pitchFamily="34" charset="0"/>
              </a:rPr>
              <a:t>это сумка,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кошелёк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00235" y="1955701"/>
            <a:ext cx="3873630" cy="714679"/>
          </a:xfrm>
          <a:prstGeom prst="roundRect">
            <a:avLst/>
          </a:prstGeom>
          <a:solidFill>
            <a:srgbClr val="F9A5A1"/>
          </a:solidFill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>
              <a:lnSpc>
                <a:spcPct val="100000"/>
              </a:lnSpc>
            </a:pPr>
            <a:r>
              <a:rPr lang="ru-RU" b="1" spc="-34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К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онс</a:t>
            </a:r>
            <a:r>
              <a:rPr lang="ru-RU" b="1" spc="-40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лид</a:t>
            </a:r>
            <a:r>
              <a:rPr lang="ru-RU" b="1" spc="-11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ир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о</a:t>
            </a:r>
            <a:r>
              <a:rPr lang="ru-RU" b="1" spc="-11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ва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нный</a:t>
            </a:r>
            <a:r>
              <a:rPr lang="ru-RU" b="1" spc="-63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б</a:t>
            </a:r>
            <a:r>
              <a:rPr lang="ru-RU" b="1" spc="-57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ю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д</a:t>
            </a:r>
            <a:r>
              <a:rPr lang="ru-RU" b="1" spc="-51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ж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ет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Новгородской</a:t>
            </a:r>
            <a:r>
              <a:rPr lang="ru-RU" b="1" spc="-40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о</a:t>
            </a:r>
            <a:r>
              <a:rPr lang="ru-RU" b="1" spc="-40" dirty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б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alibri"/>
              </a:rPr>
              <a:t>ласти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object 15"/>
          <p:cNvSpPr/>
          <p:nvPr/>
        </p:nvSpPr>
        <p:spPr>
          <a:xfrm>
            <a:off x="1641995" y="2652439"/>
            <a:ext cx="748538" cy="6873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9" name="object 16"/>
          <p:cNvSpPr/>
          <p:nvPr/>
        </p:nvSpPr>
        <p:spPr>
          <a:xfrm>
            <a:off x="6245349" y="2717996"/>
            <a:ext cx="744972" cy="6688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1" name="object 10"/>
          <p:cNvSpPr/>
          <p:nvPr/>
        </p:nvSpPr>
        <p:spPr>
          <a:xfrm>
            <a:off x="6880178" y="3171814"/>
            <a:ext cx="1841047" cy="17276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2" name="object 13"/>
          <p:cNvSpPr txBox="1"/>
          <p:nvPr/>
        </p:nvSpPr>
        <p:spPr>
          <a:xfrm>
            <a:off x="6869429" y="5140719"/>
            <a:ext cx="2160271" cy="2941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/>
            <a:r>
              <a:rPr b="1" spc="-17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b="1" spc="-40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ла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b="1" spc="-63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b="1" spc="-17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b="1" spc="-4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ет</a:t>
            </a:r>
            <a:endParaRPr dirty="0">
              <a:solidFill>
                <a:srgbClr val="F9A5A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96314" y="3105423"/>
            <a:ext cx="1684187" cy="1588176"/>
          </a:xfrm>
          <a:prstGeom prst="ellipse">
            <a:avLst/>
          </a:prstGeom>
          <a:gradFill flip="none" rotWithShape="1">
            <a:gsLst>
              <a:gs pos="19000">
                <a:schemeClr val="bg1">
                  <a:lumMod val="85000"/>
                </a:schemeClr>
              </a:gs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4600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r>
              <a:rPr lang="en-US" sz="4600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4600" b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object 17"/>
          <p:cNvSpPr/>
          <p:nvPr/>
        </p:nvSpPr>
        <p:spPr>
          <a:xfrm>
            <a:off x="2093552" y="3596964"/>
            <a:ext cx="1937288" cy="3260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5" name="Овал 14"/>
          <p:cNvSpPr/>
          <p:nvPr/>
        </p:nvSpPr>
        <p:spPr>
          <a:xfrm>
            <a:off x="3895006" y="3267551"/>
            <a:ext cx="926303" cy="873497"/>
          </a:xfrm>
          <a:prstGeom prst="ellipse">
            <a:avLst/>
          </a:prstGeom>
          <a:solidFill>
            <a:srgbClr val="FEE9E8"/>
          </a:solidFill>
          <a:ln w="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6" name="object 7"/>
          <p:cNvSpPr txBox="1"/>
          <p:nvPr/>
        </p:nvSpPr>
        <p:spPr>
          <a:xfrm>
            <a:off x="4910275" y="3372220"/>
            <a:ext cx="1342416" cy="7303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 marR="14488" algn="ctr">
              <a:lnSpc>
                <a:spcPct val="100099"/>
              </a:lnSpc>
            </a:pPr>
            <a:r>
              <a:rPr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Бюд</a:t>
            </a:r>
            <a:r>
              <a:rPr sz="1400" b="1" i="1" spc="-17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1400" b="1" i="1" spc="-1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т гор</a:t>
            </a:r>
            <a:r>
              <a:rPr sz="1400" b="1" i="1" spc="6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дск</a:t>
            </a:r>
            <a:r>
              <a:rPr lang="ru-RU" sz="1400" b="1" i="1" spc="-1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ого</a:t>
            </a:r>
            <a:r>
              <a:rPr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 ок</a:t>
            </a:r>
            <a:r>
              <a:rPr sz="1400" b="1" i="1" spc="-1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уг</a:t>
            </a:r>
            <a:r>
              <a:rPr lang="ru-RU" sz="1400" b="1" i="1" dirty="0">
                <a:solidFill>
                  <a:srgbClr val="AFABAB"/>
                </a:solidFill>
                <a:latin typeface="Arial" pitchFamily="34" charset="0"/>
                <a:cs typeface="Arial" pitchFamily="34" charset="0"/>
              </a:rPr>
              <a:t>а</a:t>
            </a:r>
            <a:endParaRPr sz="1400" dirty="0">
              <a:solidFill>
                <a:srgbClr val="AFABA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18"/>
          <p:cNvSpPr/>
          <p:nvPr/>
        </p:nvSpPr>
        <p:spPr>
          <a:xfrm>
            <a:off x="2136622" y="4005375"/>
            <a:ext cx="2037093" cy="9747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0" name="Овал 19"/>
          <p:cNvSpPr/>
          <p:nvPr/>
        </p:nvSpPr>
        <p:spPr>
          <a:xfrm>
            <a:off x="4001297" y="4271289"/>
            <a:ext cx="1263140" cy="1186535"/>
          </a:xfrm>
          <a:prstGeom prst="ellipse">
            <a:avLst/>
          </a:prstGeom>
          <a:solidFill>
            <a:srgbClr val="F9A5A1"/>
          </a:solidFill>
          <a:ln w="0"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21</a:t>
            </a:r>
          </a:p>
        </p:txBody>
      </p:sp>
      <p:sp>
        <p:nvSpPr>
          <p:cNvPr id="21" name="object 8"/>
          <p:cNvSpPr txBox="1"/>
          <p:nvPr/>
        </p:nvSpPr>
        <p:spPr>
          <a:xfrm>
            <a:off x="5315345" y="4490658"/>
            <a:ext cx="1571230" cy="7310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 marR="14488" indent="724" algn="ctr">
              <a:lnSpc>
                <a:spcPct val="100099"/>
              </a:lnSpc>
            </a:pPr>
            <a:r>
              <a:rPr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Бюд</a:t>
            </a:r>
            <a:r>
              <a:rPr sz="1400" b="1" i="1" spc="-1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же</a:t>
            </a:r>
            <a:r>
              <a:rPr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ты </a:t>
            </a:r>
            <a:r>
              <a:rPr sz="1400" b="1" i="1" spc="-2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униципа</a:t>
            </a:r>
            <a:r>
              <a:rPr sz="1400" b="1" i="1" spc="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ьных рай</a:t>
            </a:r>
            <a:r>
              <a:rPr sz="1400" b="1" i="1" spc="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нов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19"/>
          <p:cNvSpPr/>
          <p:nvPr/>
        </p:nvSpPr>
        <p:spPr>
          <a:xfrm>
            <a:off x="1878575" y="4409865"/>
            <a:ext cx="2176106" cy="18923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3" name="Овал 22"/>
          <p:cNvSpPr/>
          <p:nvPr/>
        </p:nvSpPr>
        <p:spPr>
          <a:xfrm>
            <a:off x="3905249" y="5524499"/>
            <a:ext cx="1381125" cy="1333501"/>
          </a:xfrm>
          <a:prstGeom prst="ellipse">
            <a:avLst/>
          </a:prstGeom>
          <a:solidFill>
            <a:srgbClr val="F04942"/>
          </a:solidFill>
          <a:ln w="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r>
              <a:rPr lang="en-US" sz="36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ru-RU" sz="3600" b="1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5337548" y="5886796"/>
            <a:ext cx="2304255" cy="7303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9" algn="ctr"/>
            <a:r>
              <a:rPr sz="1400" b="1" i="1" dirty="0">
                <a:latin typeface="Arial" pitchFamily="34" charset="0"/>
                <a:cs typeface="Arial" pitchFamily="34" charset="0"/>
              </a:rPr>
              <a:t>Бюд</a:t>
            </a:r>
            <a:r>
              <a:rPr sz="1400" b="1" i="1" spc="-11" dirty="0">
                <a:latin typeface="Arial" pitchFamily="34" charset="0"/>
                <a:cs typeface="Arial" pitchFamily="34" charset="0"/>
              </a:rPr>
              <a:t>же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ты</a:t>
            </a:r>
            <a:endParaRPr sz="14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</a:pPr>
            <a:r>
              <a:rPr sz="1400" b="1" i="1" dirty="0">
                <a:latin typeface="Arial" pitchFamily="34" charset="0"/>
                <a:cs typeface="Arial" pitchFamily="34" charset="0"/>
              </a:rPr>
              <a:t>горо</a:t>
            </a:r>
            <a:r>
              <a:rPr sz="1400" b="1" i="1" spc="6" dirty="0">
                <a:latin typeface="Arial" pitchFamily="34" charset="0"/>
                <a:cs typeface="Arial" pitchFamily="34" charset="0"/>
              </a:rPr>
              <a:t>д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ск</a:t>
            </a:r>
            <a:r>
              <a:rPr sz="1400" b="1" i="1" spc="-17" dirty="0">
                <a:latin typeface="Arial" pitchFamily="34" charset="0"/>
                <a:cs typeface="Arial" pitchFamily="34" charset="0"/>
              </a:rPr>
              <a:t>и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х</a:t>
            </a:r>
            <a:r>
              <a:rPr sz="1400" b="1" i="1" spc="-46" dirty="0">
                <a:latin typeface="Arial" pitchFamily="34" charset="0"/>
                <a:cs typeface="Arial" pitchFamily="34" charset="0"/>
              </a:rPr>
              <a:t> 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и</a:t>
            </a:r>
            <a:r>
              <a:rPr sz="1400" b="1" i="1" spc="-17" dirty="0">
                <a:latin typeface="Arial" pitchFamily="34" charset="0"/>
                <a:cs typeface="Arial" pitchFamily="34" charset="0"/>
              </a:rPr>
              <a:t> 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с</a:t>
            </a:r>
            <a:r>
              <a:rPr sz="1400" b="1" i="1" spc="-40" dirty="0">
                <a:latin typeface="Arial" pitchFamily="34" charset="0"/>
                <a:cs typeface="Arial" pitchFamily="34" charset="0"/>
              </a:rPr>
              <a:t>е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льских</a:t>
            </a:r>
            <a:endParaRPr sz="1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sz="1400" b="1" i="1" dirty="0">
                <a:latin typeface="Arial" pitchFamily="34" charset="0"/>
                <a:cs typeface="Arial" pitchFamily="34" charset="0"/>
              </a:rPr>
              <a:t>пос</a:t>
            </a:r>
            <a:r>
              <a:rPr sz="1400" b="1" i="1" spc="-34" dirty="0">
                <a:latin typeface="Arial" pitchFamily="34" charset="0"/>
                <a:cs typeface="Arial" pitchFamily="34" charset="0"/>
              </a:rPr>
              <a:t>е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л</a:t>
            </a:r>
            <a:r>
              <a:rPr sz="1400" b="1" i="1" spc="-11" dirty="0">
                <a:latin typeface="Arial" pitchFamily="34" charset="0"/>
                <a:cs typeface="Arial" pitchFamily="34" charset="0"/>
              </a:rPr>
              <a:t>е</a:t>
            </a:r>
            <a:r>
              <a:rPr sz="1400" b="1" i="1" dirty="0">
                <a:latin typeface="Arial" pitchFamily="34" charset="0"/>
                <a:cs typeface="Arial" pitchFamily="34" charset="0"/>
              </a:rPr>
              <a:t>ний</a:t>
            </a:r>
            <a:endParaRPr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bject 14"/>
          <p:cNvSpPr txBox="1"/>
          <p:nvPr/>
        </p:nvSpPr>
        <p:spPr>
          <a:xfrm>
            <a:off x="193798" y="4870132"/>
            <a:ext cx="2070647" cy="106790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488" marR="14488" algn="ctr">
              <a:lnSpc>
                <a:spcPct val="100200"/>
              </a:lnSpc>
            </a:pP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b="1" spc="-63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b="1" spc="-17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b="1" spc="-4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еты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spc="-34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униципальных образ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ваний</a:t>
            </a:r>
            <a:r>
              <a:rPr b="1" spc="-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b="1" spc="-1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(м</a:t>
            </a:r>
            <a:r>
              <a:rPr sz="1600" b="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ес</a:t>
            </a:r>
            <a:r>
              <a:rPr sz="1600" b="1" spc="6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ные</a:t>
            </a:r>
            <a:r>
              <a:rPr sz="1600" b="1" spc="-23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1600" b="1" spc="-5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1600" b="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1600" b="1" spc="-34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1600" b="1" dirty="0">
                <a:solidFill>
                  <a:srgbClr val="F9A5A1"/>
                </a:solidFill>
                <a:latin typeface="Arial" pitchFamily="34" charset="0"/>
                <a:cs typeface="Arial" pitchFamily="34" charset="0"/>
              </a:rPr>
              <a:t>еты)</a:t>
            </a:r>
            <a:endParaRPr sz="1600" dirty="0">
              <a:solidFill>
                <a:srgbClr val="F9A5A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pd.karelia.ru/resources/i6152-image-original-cb9d65.jpg"/>
          <p:cNvPicPr>
            <a:picLocks noChangeAspect="1" noChangeArrowheads="1"/>
          </p:cNvPicPr>
          <p:nvPr/>
        </p:nvPicPr>
        <p:blipFill>
          <a:blip r:embed="rId9" cstate="print"/>
          <a:srcRect t="11402" b="7290"/>
          <a:stretch>
            <a:fillRect/>
          </a:stretch>
        </p:blipFill>
        <p:spPr bwMode="auto">
          <a:xfrm>
            <a:off x="7029450" y="1343025"/>
            <a:ext cx="1698624" cy="1381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85975" y="5497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Меры социальной поддержки отдельных категорий граждан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616080"/>
              </p:ext>
            </p:extLst>
          </p:nvPr>
        </p:nvGraphicFramePr>
        <p:xfrm>
          <a:off x="133349" y="1343792"/>
          <a:ext cx="8848725" cy="568087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99209"/>
                <a:gridCol w="3308484"/>
                <a:gridCol w="2544987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593305"/>
                <a:gridCol w="951370"/>
                <a:gridCol w="951370"/>
              </a:tblGrid>
              <a:tr h="12677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900" b="1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Виды поддержки по категориям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граждан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Размер мер социальной поддержки в денежном выражении, предоставляемый отдельной категории граждан из расчета на 1 получателя МСП в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месяц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нужда</a:t>
                      </a:r>
                      <a:r>
                        <a:rPr lang="en-US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1" i="0" u="none" strike="noStrike" dirty="0" err="1" smtClean="0">
                          <a:latin typeface="Arial" pitchFamily="34" charset="0"/>
                          <a:cs typeface="Arial" pitchFamily="34" charset="0"/>
                        </a:rPr>
                        <a:t>ющихся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, чел</a:t>
                      </a:r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9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8072">
                <a:tc vMerge="1"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Arial Narrow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использовано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6812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Выплата компенсации страховых премий по договору обязательного страхования гражданской ответственности владельцев транспортных средств инвалидам, приобретшим транспортные средства через органы социальной защиты населения за собственные средства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63,0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1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Социальная поддержка малоимущих студенческих семей,</a:t>
                      </a:r>
                      <a:b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имеющих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детей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224 рубля в месяц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1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Дети первого - третьего года жизни из малообеспеченных семей (обеспечение молочными смесями и молочными продуктами)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3285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7362,9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7362,9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908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Отдельные категории граждан, имеющие право на бесплатное лекарственное обеспечение в соответствии с постановлением Правительства РФ от  30.07.1994 N 890 "О государственной поддержке развития медицинской промышленности и улучшении обеспечения населения и учреждений здравоохранения лекарственными средствами и изделиями медицинского назначения" 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24648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292751,4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292751,4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544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Предоставление социальной выплаты гражданам, желающим переселиться в сельскую местность на компенсацию (возмещение) расходов граждан по уплате процентов  за пользование кредитом (займом)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ежемесячно в среднем 6,0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тыс.рублей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295,4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292,6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5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Единовременные компенсационные выплаты медицинским работникам</a:t>
                      </a: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449000 руб. </a:t>
                      </a:r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на одного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врача, 224500 на одного фельдшера 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8082,2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6959,7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1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Дополнительные меры социальной поддержки медицинским работникам в виде единовременной выплаты на жилье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500 000 рублей на одного получателя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7000,0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7000,0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5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Дополнительные меры социальной поддержки заслуженным деятелям физической культуры и спорта в Новгородской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9 307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2010,3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2010,3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544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Дополнительные меры социальной поддержки отдельных категорий граждан в виде единовременной денежной выплаты на проведение капитального ремонта </a:t>
                      </a: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жилых помещений</a:t>
                      </a:r>
                      <a:r>
                        <a:rPr lang="ru-RU" sz="9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в многоквартирных домах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единовременная денежная выплата в сумме 20 тыс. рублей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81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1 824,7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1 620,0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544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Ежемесячная денежная компенсация в возмещение вреда здоровью инвалидам вследствие военной травмы, полученной при прохождении службы в Афганистане или на территории Северо-Кавказского региона</a:t>
                      </a:r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ежемесячно 978 рублей</a:t>
                      </a:r>
                    </a:p>
                    <a:p>
                      <a:pPr algn="ctr" fontAlgn="ctr"/>
                      <a:endParaRPr lang="ru-RU" sz="9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908" marR="908" marT="908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200,0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187,8</a:t>
                      </a:r>
                      <a:endParaRPr lang="ru-RU" sz="9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областного бюджета в разрезе государственных программ Новгородской области за 2018 год,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499" y="1302494"/>
          <a:ext cx="8791575" cy="569837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429251"/>
                <a:gridCol w="11811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066800"/>
                <a:gridCol w="1114424"/>
              </a:tblGrid>
              <a:tr h="349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2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здравоохранения Новгородской области до 2025 года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5 241 993,87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5 222 155,82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122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образования в Новгородской области на 2014 - </a:t>
                      </a:r>
                      <a:r>
                        <a:rPr lang="ru-RU" sz="105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2021 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6 417 235,27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6 383 408,31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122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культуры и туризма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794 259,78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640 995,17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99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Социальная </a:t>
                      </a:r>
                      <a:r>
                        <a:rPr lang="ru-RU" sz="105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поддержка</a:t>
                      </a:r>
                      <a:r>
                        <a:rPr lang="ru-RU" sz="105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граждан в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4 567 145,18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4 480 862,53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физической культуры, спорта и молодежной политики на территории Новгородской области на </a:t>
                      </a:r>
                      <a:r>
                        <a:rPr lang="ru-RU" sz="105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2014 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 </a:t>
                      </a:r>
                      <a:r>
                        <a:rPr lang="ru-RU" sz="105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2020 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267 496,90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267 295,63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13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Улучшение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жилищных условий граждан и повышение качества жилищно-коммунальных услуг в Новгородской области на 2014 - 2018 годы и на период до 2021 года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1 214 378,51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1 214 043,16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Содействие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занятости населения в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216 472,42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213 905,57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агропромышленного комплекса в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661 794,47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660 723,03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Устойчивое </a:t>
                      </a: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сельских территорий в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75 326,17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73 509,02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жилищного строительства на территории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107 579,60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107 579,60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13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Совершенствование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и содержание дорожного хозяйства Новгородской области (за исключением автомобильных дорог федерального значения) на 2014 - 2022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5 601 058,66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5 287 315,99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6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лесного хозяйства Новгородской области на 2014 - 2024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406 876,17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401 842,67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79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Охрана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окружающей среды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52 231,14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49 342,39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водохозяйственного комплекса Новгородской области в 2014 - 2021 годах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15 861,15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15 861,06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2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рыбохозяйственного комплекса Новгородской области в 2014 - 2021 годах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801,80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801,74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13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05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эпизоотического благополучия и безопасности продуктов животноводства в ветеринарно-санитарном отношении на территории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172 119,00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170 891,49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областного бюджета в разрезе государственных программ Новгородской области за 2018 год,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80975" y="1371602"/>
          <a:ext cx="8820150" cy="568821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762625"/>
                <a:gridCol w="11811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14400"/>
                <a:gridCol w="962025"/>
              </a:tblGrid>
              <a:tr h="3206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Совершенствование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системы государственного управления в Новгородской области на 2017 - 2026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201 918,61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201 733,84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52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Управление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государственными финансами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2 425 127,78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2 407 014,26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системы управления имуществом и государственными закупками в Новгородской области на 2014 - 2023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31 520,00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30 606,40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2089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экономического развития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152 537,10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150 539,30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транспортной системы, связи и навигационной деятельности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260 849,46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254 393,98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общественного порядка и противодействие преступности в Новгородской области на 2017 - 2021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6 719,14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6 481,33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52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Градостроительная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политика на территории Новгородской области на 2018 - 2023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25 257,50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24 998,65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57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Защита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населения и территорий от чрезвычайных ситуаций, обеспечение пожарной безопасности и безопасности людей на водных объектах на территории Новгородской области на 2014 - 2021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456 422,06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450 821,52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61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Развитие цифровой экономики в Новгородской области на 2017 - 2024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135 533,90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133 794,13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 </a:t>
                      </a: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оказанию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содействия добровольному переселению в Российскую Федерацию соотечественников, проживающих за рубежом, на 2019 - 2021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3 284,70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3 284,70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Гармонизация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межнациональных отношений на территории Новгородской области на 2015 - 2021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8 130,90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8 125,22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57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Государственная </a:t>
                      </a: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поддержка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развития местного самоуправления в Новгородской области и социально ориентированных некоммерческих организаций Новгородской области на 2018 - 2021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39 454,33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39 451,94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Формирование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современной городской среды на территории муниципальных образований Новгородской области на 2018 - 2022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222 181,70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221 468,33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6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Создание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в Новгородской области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 на 2018 - 2020 годы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403 050,10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403 050,10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05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Итого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30 184 617,37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29 526 296,88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Исполнение областного бюджета в разрезе непрограммных направлений расходов  за 2018 год, тыс.рублей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524003"/>
          <a:ext cx="8820150" cy="384809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714875"/>
                <a:gridCol w="15621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1371600"/>
                <a:gridCol w="1171575"/>
              </a:tblGrid>
              <a:tr h="4467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Непрограммные направления расходов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</a:t>
                      </a: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53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Расходы на обеспечение деятельности отдельных органов исполнительной власти области, не отнесенные к государственным программам Новгородской 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470 312,18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467 114,12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70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Прочие расходы, не отнесенные к государственным программам Новгородской 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395 183,91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379 859,93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70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Расходы на обеспечение деятельности учреждений, не отнесенные к государственным программам 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411 463,18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410 558,52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8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Новгородская областная Дума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78 284,20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77 340,61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605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Счетная палата Новгородской 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16 785,20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16 659,46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85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latin typeface="Arial" pitchFamily="34" charset="0"/>
                          <a:cs typeface="Arial" pitchFamily="34" charset="0"/>
                        </a:rPr>
                        <a:t>Избирательная комиссия Новгородской 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46 645,70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46 437,96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10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1 418 674,37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1 397 970,60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Государственные программы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475" y="1485739"/>
            <a:ext cx="3633031" cy="468052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Нормативное регулирование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19676" y="1459260"/>
            <a:ext cx="3971924" cy="576064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32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государственных программы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4870" y="2052278"/>
            <a:ext cx="4356484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Распоряжение Правительства Новгородской области от 02.09.2013 № 99-рг «Об утверждении Перечня государственных программ Новгородской области»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6295" y="3413770"/>
            <a:ext cx="4356484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Постановление Правительства Новгородской области от 26.07.2013 № 97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«Об утверждении Порядка принятия решений о разработке государственных программ Новгородской области, их формирования, реализации и проведения оценки эффективности»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19700" y="2133600"/>
            <a:ext cx="3682305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Расходы на госпрограммы в 2018 году –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29 526,3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млн.рублей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0175" y="3401194"/>
            <a:ext cx="3663255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Доля «программных» расходов -</a:t>
            </a:r>
          </a:p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95,5%</a:t>
            </a:r>
            <a:endParaRPr lang="ru-RU" sz="1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38275" y="5485235"/>
            <a:ext cx="7067550" cy="584775"/>
          </a:xfrm>
          <a:prstGeom prst="rect">
            <a:avLst/>
          </a:prstGeom>
          <a:solidFill>
            <a:srgbClr val="FEE9E8">
              <a:alpha val="21000"/>
            </a:srgb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Где найти: 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994523" y="1461356"/>
            <a:ext cx="0" cy="3816424"/>
          </a:xfrm>
          <a:prstGeom prst="line">
            <a:avLst/>
          </a:prstGeom>
          <a:ln w="28575">
            <a:solidFill>
              <a:srgbClr val="F9A5A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Государственные программы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2162175" y="1371600"/>
          <a:ext cx="6829425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61925" y="2327362"/>
            <a:ext cx="19526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2018 году 77% финансирования из бюджетов всех уровней приходится на реализацию 5 государственных программ Новгородской области 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здравоохранения Новгородской области до 2025 года»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99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4797,9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5 222,2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834347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1449" y="1394682"/>
          <a:ext cx="4076701" cy="1923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568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575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обеспечение доступности медицинской помощи и повышение эффективности медицинских услуг, объемы, виды и качество которых должны соответствовать уровню заболеваемости и потребностям населения, передовым достижениям медицинской науки</a:t>
                      </a:r>
                    </a:p>
                    <a:p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8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7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здравоохранения Новгородской области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4886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95124" y="-137213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71450" y="4495801"/>
          <a:ext cx="8784466" cy="1657350"/>
        </p:xfrm>
        <a:graphic>
          <a:graphicData uri="http://schemas.openxmlformats.org/drawingml/2006/table">
            <a:tbl>
              <a:tblPr/>
              <a:tblGrid>
                <a:gridCol w="976052"/>
                <a:gridCol w="1405096"/>
                <a:gridCol w="547007"/>
                <a:gridCol w="1095568"/>
                <a:gridCol w="856535"/>
                <a:gridCol w="976052"/>
                <a:gridCol w="976052"/>
                <a:gridCol w="976052"/>
                <a:gridCol w="976052"/>
              </a:tblGrid>
              <a:tr h="2999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248,1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1430,3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148,3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136,2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67,9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49,4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478,2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35,4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2628,4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73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Профилактика заболеваний, формирование здорового образа жизни и развитие первичной медико-санитарной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помощи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Совершенствование оказания специализированной, включая высокотехнологичную, медицинской помощи, скорой, в том числе скорой специализированной, медицинской помощи, медицинской эвакуации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Охрана здоровья матери и ребенка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медицинской реабилитации и санаторно-курортного лечения, в том числе детям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Оказание паллиативной помощи, в том числе детям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Кадровое обеспечение системы здравоохранения Новгородской области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Совершенствование системы лекарственного обеспечения, в том числе в амбулаторных условиях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информатизации в системе здравоохранения Новгородской области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Совершенствование системы территориального планирования здравоохранения Новгородской области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66419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здравоохранения Новгородской области до 2025 года»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6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2715" y="1358384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71450" y="1712025"/>
          <a:ext cx="8820149" cy="507383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3714750"/>
                <a:gridCol w="10287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952500"/>
                <a:gridCol w="800100"/>
                <a:gridCol w="1190625"/>
                <a:gridCol w="1133474"/>
              </a:tblGrid>
              <a:tr h="41692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54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326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Охват профилактическими медицинскими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осмотрами детей,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383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выездов бригад скорой медицинской помощи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со временем доезда до больного менее 20 минут,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383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больных,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которым оказана высокотехнологичная медицинская помощь за счет всех источников финансирования,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6896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7484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207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Результативность мероприятий по профилактике абортов (доля (%) женщин, принявших решение вынашивать беременность,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от числа женщин, обратившихся в медицинские организации по поводу прерывания беременности)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017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подготовленных специалистов высшей квалификации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в интернатуре, ординатуре в государственных образовательных организациях  дополнительного образования,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образования в Новгородской области на 2014 – 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79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5 534,3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6 417,2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6 383,4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1449" y="1394682"/>
          <a:ext cx="4076701" cy="2523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0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Цели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939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Цель 1. Обеспечение на территории области доступного и качественного образования, соответствующего перспективным задачам развития экономики и потребностям населения области                                                Цель 2. Обеспечение эффективной системы по социализации и самореализации молодежи Новгородской области                                                                  Цель 3. Развитие и совершенствование системы патриотического воспитания граждан Новгородской области</a:t>
                      </a:r>
                    </a:p>
                    <a:p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Цель 4. Комплексное решение жизнеустройства детей-сирот и детей, оставшихся без попечения родителей, а также лиц из числа детей-сирот и детей, оставшихся без попечения родителей                                                  Цель 5. Обеспечение реализации государственной программы</a:t>
                      </a:r>
                    </a:p>
                    <a:p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14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министерство образования Новгородской области</a:t>
                      </a:r>
                      <a:endParaRPr lang="ru-RU" sz="105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124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85599" y="39618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95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81001" y="4784389"/>
          <a:ext cx="8486773" cy="1464011"/>
        </p:xfrm>
        <a:graphic>
          <a:graphicData uri="http://schemas.openxmlformats.org/drawingml/2006/table">
            <a:tbl>
              <a:tblPr/>
              <a:tblGrid>
                <a:gridCol w="1099451"/>
                <a:gridCol w="1386267"/>
                <a:gridCol w="1651047"/>
                <a:gridCol w="2922319"/>
                <a:gridCol w="1427689"/>
              </a:tblGrid>
              <a:tr h="4004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125,5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115,9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69,6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257,2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5815,2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35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дошкольного и общего образования 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дополнительного  образования 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профессионального  образования 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Социальная адаптация детей-сирот и детей, оставшихся без попечения родителей, а также лиц из числа детей-сирот и детей, оставшихся без попечения   родителей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реализации государственной программы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образования в Новгородской области на 2014 – 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6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09550" y="1647826"/>
          <a:ext cx="8820149" cy="504161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5133975"/>
                <a:gridCol w="790575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600075"/>
                <a:gridCol w="590550"/>
                <a:gridCol w="952500"/>
                <a:gridCol w="752474"/>
              </a:tblGrid>
              <a:tr h="22897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2195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Доступность дошкольного образования (отношение численности детей в возрасте от 3 до 7 лет, получающих дошкольное образование в текущем году, к сумме численности детей в возрасте от 3 до 7 лет, получающих дошкольное образование в текущем году, и численности детей в возрасте от 3 до 7 лет, находящихся в очереди на получение в текущем году дошкольного образования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процент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50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обучающихся в государственных (муниципальных) общеобразовательных организациях, занимающихся во вторую (третью) смену, в общей численности обучающихся в государственных (муниципальных) общеобразовательных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организациях,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процент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15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базовых общеобразовательных организаций, в которых создана универсальная безбарьерная среда  для инклюзивного образования детей-инвалидов, в общем количестве общеобразовательных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организаций, 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847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детей в возрасте 5 - 18 лет, охваченных программами дополнительного образования детей, в общей численности детей в возрасте 5 - 18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лет, 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8631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Охват населения программами дополнительного профессионального образования (удельный вес численности занятого населения в возрасте 25 - 65 лет, прошедшего повышение квалификации и (или) переподготовку, в общей численности занятого в экономике населения данной возрастной группы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), 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104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выпускников образовательных организаций, реализующих программы среднего профессионального образования, продемонстрировавших уровень подготовки, соответствующий стандартам "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Ворлдскиллс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Россия"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чел.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15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детей-сирот и детей, оставшихся без попечения родителей, переданных на воспитание в семьи, в общей численности детей-сирот и детей, оставшихся без попечения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родителей,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процент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47597" y="49258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Бюджетная система Российской Федерации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 l="11958" t="5952" r="10842" b="10204"/>
          <a:stretch>
            <a:fillRect/>
          </a:stretch>
        </p:blipFill>
        <p:spPr bwMode="auto">
          <a:xfrm>
            <a:off x="539235" y="1495425"/>
            <a:ext cx="835711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культуры и туризма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629,2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1449" y="1394682"/>
          <a:ext cx="4076701" cy="1866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0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Цели программы: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592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Развитие культурного потенциала Новгородской области</a:t>
                      </a:r>
                    </a:p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Развитие туризма и туристской деятельности на территории Новгородской области</a:t>
                      </a:r>
                    </a:p>
                    <a:p>
                      <a:endParaRPr lang="ru-RU" sz="1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147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культуры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68864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10091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3240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506" y="4725144"/>
          <a:ext cx="8928990" cy="1192530"/>
        </p:xfrm>
        <a:graphic>
          <a:graphicData uri="http://schemas.openxmlformats.org/drawingml/2006/table">
            <a:tbl>
              <a:tblPr/>
              <a:tblGrid>
                <a:gridCol w="1656182"/>
                <a:gridCol w="1944216"/>
                <a:gridCol w="1728192"/>
                <a:gridCol w="1872208"/>
                <a:gridCol w="1728192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363,8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13,6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42,9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193,2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27,5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Сохранение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объектов культурного наследия, расположенных на территории 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Архивные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учреждения 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туризма и туристской деятельности на территории 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государственного управления в сфере культуры, туризма и архивного дела Новгородской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культуры и туризма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09550" y="1714501"/>
          <a:ext cx="8820149" cy="446704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4895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15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98696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посещений театрально-концертных учреждений области на 1000 человек населения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91,6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9533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уровня удовлетворенности граждан, проживающих в Новгородской области, качеством предоставления государственных и муниципальных услуг в сфере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культуры,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70399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Прирост количества выставочных проектов, осуществляемых в Новгородской области, относительно уровня 2012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года,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757064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Увеличение доли детей, привлекаемых к участию в творческих мероприятиях, в общем количестве детей, проживающих в области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21,65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21,65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9533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строящихся объектов культуры в муниципальных образованиях области (ед.)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«Социальная поддержка граждан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98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4 539,3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4 567,1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4 480,9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1449" y="1394682"/>
          <a:ext cx="4076701" cy="2258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301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993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уровня социальной защищенности граждан Новгородской области путем предоставления мер социальной поддержки, повышение доступности и качества социального обслуживания населения, обеспечение взаимодействия с социально ориентированными некоммерческими организациями, осуществляющими деятельность на территории области</a:t>
                      </a:r>
                    </a:p>
                    <a:p>
                      <a:endParaRPr lang="ru-RU" sz="1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01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176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труда и социальной защиты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населения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7553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37974" y="158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00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9533" y="4689140"/>
          <a:ext cx="8424936" cy="1444960"/>
        </p:xfrm>
        <a:graphic>
          <a:graphicData uri="http://schemas.openxmlformats.org/drawingml/2006/table">
            <a:tbl>
              <a:tblPr/>
              <a:tblGrid>
                <a:gridCol w="1690507"/>
                <a:gridCol w="1046709"/>
                <a:gridCol w="1777413"/>
                <a:gridCol w="1777413"/>
                <a:gridCol w="2132894"/>
              </a:tblGrid>
              <a:tr h="4011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2231,9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35,0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1036,6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1173,5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8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поддержка отдельных категорий граждан 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Доступная среда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Модернизация и развитие социального обслуживания граждан пожилого возраста и инвалидов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Совершенствование социальной поддержки семьи и детей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государственного управления в сфере социальной защиты населения области</a:t>
                      </a: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«Социальная поддержка граждан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1805"/>
            <a:ext cx="9144000" cy="322707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09550" y="1647826"/>
          <a:ext cx="8820149" cy="474000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070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0233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граждан, получивших социальную поддержку, в общей численности малоимущих граждан и лиц, находящихся в трудной жизненной ситуации, состоящих на учете в органах социальной защиты населения городского округа, муниципальных районов области, не менее (%)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54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инвалидов, положительно оценивающих уровень доступности приоритетных объектов и услуг в приоритетных сферах жизнедеятельности, в общей численности опрошенных инвалидов в Новгородской области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84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доступных для инвалидов и других МГН приоритетных объектов социальной, транспортной, инженерной инфраструктуры в общем количестве приоритетных объектов в Новгородской области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111,3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84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семей с денежными доходами ниже величины прожиточного минимума в Новгородской области от общей численности семей, проживающих в Новгородской области, не более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31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семей, получивших социальные услуги в органах и учреждениях социального обслуживания, в общей численности семей с детьми, не менее  (%)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Развитие физической культуры, спорта и молодежной политики на территории Новгородской области на 2014 - 2020 годы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22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353,9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267,3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6"/>
          <a:ext cx="4076701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7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313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Обеспечение гражданам Новгородской области возможности систематически заниматься физической культурой и спортом, вести здоровый образ жизни, обеспечение конкурентоспособности спортсменов Новгородской области на российской и международной спортивной арене, развитие отрасли физической культуры и спорта, создание условий для занятий физической культурой и спортом лиц с ограниченными возможностями здоровья и инвалидов</a:t>
                      </a:r>
                    </a:p>
                    <a:p>
                      <a:endParaRPr lang="ru-RU" sz="1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14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спорта и молодежной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политики 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8696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28449" y="26283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3077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504" y="4743450"/>
          <a:ext cx="8928990" cy="1424160"/>
        </p:xfrm>
        <a:graphic>
          <a:graphicData uri="http://schemas.openxmlformats.org/drawingml/2006/table">
            <a:tbl>
              <a:tblPr/>
              <a:tblGrid>
                <a:gridCol w="1190532"/>
                <a:gridCol w="1533955"/>
                <a:gridCol w="1327901"/>
                <a:gridCol w="2031358"/>
                <a:gridCol w="1476375"/>
                <a:gridCol w="1368869"/>
              </a:tblGrid>
              <a:tr h="2500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19,6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108,6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109,2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23,7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77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физической культуры и массового спорта на территории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спорта высших достижений и системы подготовки спортивного резерва на территории Новгородской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государственного управления в сфере физической культуры 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спорта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физической культуры и спорта среди лиц с ограниченными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возможностями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здоровья и инвалидов  на территории Новгородской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2015-2020 годы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Вовлечение молодежи Новгородской  области в социальную практику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Патриотическое воспитание населения Новгородской 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14550" y="47353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Развитие физической культуры, спорта и молодежной политики на территории Новгородской области на 2014 – 2020 годы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6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200026" y="1666877"/>
          <a:ext cx="8820149" cy="509184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084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0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347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населения области, систематически занимающегося физической культурой и спортом, в общей численности населения области (%)</a:t>
                      </a: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109,4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48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организаций, оказывающих услуги по спортивной подготовке в соответствии</a:t>
                      </a:r>
                      <a:r>
                        <a:rPr lang="ru-RU" sz="12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с федеральными стандартами спортивной подготовки, в общем количестве организаций в сфере физической культуры и спорта, в том числе лиц с ограниченными возможностями здоровья и инвалидов (%)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62,5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149,3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07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Эффективность использования объектов спорта области (%)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69,0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100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молодёжи</a:t>
                      </a:r>
                      <a:r>
                        <a:rPr lang="ru-RU" sz="12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области, принимающей участие в добровольческой деятельности от общего количества молодёжи области (%)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16,03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121,3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793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лиц  с ограниченными возможностями</a:t>
                      </a:r>
                      <a:r>
                        <a:rPr lang="ru-RU" sz="12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здоровья и инвалидов, систематически занимающихся физической культурой и спортом, в общей численности данной категории населения, %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179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молодёжи, охваченной мероприятиями здорового образа жизни,</a:t>
                      </a:r>
                      <a:r>
                        <a:rPr lang="ru-RU" sz="125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летнего отдыха, молодёжного туризма, экологической культуры, а также мероприятиями, направленными на повышение уровня культуры, безопасности жизнедеятельности молодежи, от общего числа молодежи (%)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53" marR="2453" marT="2453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66,35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142,1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132,7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143125" y="2286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«Улучшение жилищных условий граждан и повышение качества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жилищно-коммунальных услуг в Новгородской области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на 2014-2018 годы и на период до 2021 года»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46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1 462,3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1 214,4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1 214,0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6"/>
          <a:ext cx="4076701" cy="2828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7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3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качества и надежности предоставления жилищно-коммунальных услуг населению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Улучшение социально-бытовых условий жизни населения области, повышение инвестиционной привлекательности территорий муниципальных образований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энергетической эффективности экономики области</a:t>
                      </a:r>
                    </a:p>
                    <a:p>
                      <a:endParaRPr lang="ru-RU" sz="1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14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жилищно-коммунального хозяйства и топливно-энергетического комплекса Новгородской области</a:t>
                      </a:r>
                    </a:p>
                    <a:p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0791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95124" y="4247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3240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9513" y="4864390"/>
          <a:ext cx="8688262" cy="1364960"/>
        </p:xfrm>
        <a:graphic>
          <a:graphicData uri="http://schemas.openxmlformats.org/drawingml/2006/table">
            <a:tbl>
              <a:tblPr/>
              <a:tblGrid>
                <a:gridCol w="2677987"/>
                <a:gridCol w="3209925"/>
                <a:gridCol w="2800350"/>
              </a:tblGrid>
              <a:tr h="2841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923,6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258,2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32,2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7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Энергосбережение в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инфраструктуры водоснабжения и водоотведения населенных пунктов Новгородской 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государственного управления в сфере жилищно-коммунального хозяйства и топливно-энергетического комплекса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95500" y="178259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«Улучшение жилищных условий граждан и повышение качества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жилищно-коммунальных услуг в Новгородской области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на 2014-2018 годы и на период до 2021 года»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98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07965" y="1339334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28318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Удельный вес проб воды, отбор которых произведен из водопроводной сети и которые не отвечают гигиеническим нормативам по санитарно-химическим показателям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47,2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82,6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491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объема воды, потребляемой (используемой) в многоквартирных домах, расчеты за которую осуществляются с использованием коллективных (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общедомовых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 приборов учета, в общем объеме воды, потребляемой (используемой) в многоквартирных домах на территории области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многоквартирных домов, имеющих класс энергетической эффективности не ниже "В«,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объема тепловой энергии, потребляемой в многоквартирных домах, расчеты за которую осуществляются с использованием коллективных (</a:t>
                      </a:r>
                      <a:r>
                        <a:rPr lang="ru-RU" sz="13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общедомовых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 приборов учета, в общем объеме тепловой энергии, потребляемой в многоквартирных домах на территории области (%)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19300" y="4667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«Содействие занятости населения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94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235,0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6"/>
          <a:ext cx="4076701" cy="288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76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92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Сохранение стабильной ситуации на рынке труда области и создание необходимых условий для реализации трудовых прав граждан, улучшение условий и охраны труда у работодателей, расположенных на территории Новгородской области, и, как следствие, снижение уровня производственного травматизма и профессиональной заболеваемости, содействие занятости граждан, испытывающих трудности в поиске работы,  обеспечение реализации государственной программы и достижения установленных целевых показателей, обеспечение сельских территорий трудовыми ресурсами, повышение уровня занятости инвалидов молодого возраста</a:t>
                      </a:r>
                    </a:p>
                    <a:p>
                      <a:endParaRPr lang="ru-RU" sz="1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59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министерство труда и социальной защиты населения Новгородской области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934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7050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33348" y="4965247"/>
          <a:ext cx="8848727" cy="1432270"/>
        </p:xfrm>
        <a:graphic>
          <a:graphicData uri="http://schemas.openxmlformats.org/drawingml/2006/table">
            <a:tbl>
              <a:tblPr/>
              <a:tblGrid>
                <a:gridCol w="1714502"/>
                <a:gridCol w="1152525"/>
                <a:gridCol w="1850906"/>
                <a:gridCol w="2065397"/>
                <a:gridCol w="2065397"/>
              </a:tblGrid>
              <a:tr h="28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139,1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72,8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0,02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495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Управление региональным рынком труда, регулирование процессов формирования и использования трудовых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ресурсов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Улучшение условий и охраны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труда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Профилактика безработицы граждан, испытывающих трудности в поиске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работы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государственного управления в сфере труда и занятости населения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Сопровождение инвалидов молодого возраста при трудоустройстве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43100" y="4544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«Содействие занятости населения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79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7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35458"/>
          <a:ext cx="8820149" cy="489394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7863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3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74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участников оплачиваемых общественных работ, временного трудоустройства безработных граждан, испытывающих трудности в поиске работы, безработных граждан в возрасте от 18 до 20 лет, имеющих среднее профессиональное образование и ищущих работу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впервые,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108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несовершеннолетних граждан в возрасте от 14 до 18 лет, направленных на работу в свободное от учебы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время,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1705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71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трудоустроенных граждан в общей численности граждан, обратившихся в органы службы занятости населения за содействием в поиске подходящей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работы,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285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безработных граждан, получивших государственную услугу по профессиональному обучению и дополнительному профессиональному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образованию,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82,2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3556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безработных граждан, получивших государственную услугу по содействию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самозанятости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184,6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7927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граждан, получивших государственную услугу по профессиональной ориентации в целях выбора сферы деятельности (профессии), трудоустройства, прохождения профессионального обучения и получения дополнительного профессионального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образования,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11048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9968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безработных граждан, получивших государственные услуги по социальной адаптации на рынке труда и психологической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поддержке,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1644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333297" y="559259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чем основано составление проекта областного бюджета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294139" y="1447799"/>
            <a:ext cx="8602211" cy="959903"/>
          </a:xfrm>
          <a:prstGeom prst="round2SameRect">
            <a:avLst/>
          </a:prstGeom>
          <a:solidFill>
            <a:srgbClr val="F9A5A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marL="14488" algn="ctr"/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Соста</a:t>
            </a:r>
            <a:r>
              <a:rPr lang="ru-RU" sz="2000" cap="all" spc="-4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ление</a:t>
            </a:r>
            <a:r>
              <a:rPr lang="ru-RU" sz="2000" cap="all" spc="46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</a:t>
            </a:r>
            <a:r>
              <a:rPr lang="ru-RU" sz="2000" cap="all" spc="-34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екта</a:t>
            </a:r>
            <a:r>
              <a:rPr lang="ru-RU" sz="2000" cap="all" spc="29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000" cap="all" spc="-8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</a:t>
            </a:r>
            <a:r>
              <a:rPr lang="ru-RU" sz="2000" cap="all" spc="-1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тно</a:t>
            </a:r>
            <a:r>
              <a:rPr lang="ru-RU" sz="2000" cap="all" spc="-4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б</a:t>
            </a:r>
            <a:r>
              <a:rPr lang="ru-RU" sz="2000" cap="all" spc="-12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ю</a:t>
            </a:r>
            <a:r>
              <a:rPr lang="ru-RU" sz="2000" cap="all" spc="-23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r>
              <a:rPr lang="ru-RU" sz="2000" cap="all" spc="-74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r>
              <a:rPr lang="ru-RU" sz="2000" cap="all" spc="-34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 осно</a:t>
            </a:r>
            <a:r>
              <a:rPr lang="ru-RU" sz="2000" cap="all" spc="-34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ru-RU" sz="2000" cap="all" spc="-23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ыва</a:t>
            </a:r>
            <a:r>
              <a:rPr lang="ru-RU" sz="2000" cap="all" spc="-46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ет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ся</a:t>
            </a:r>
            <a:r>
              <a:rPr lang="ru-RU" sz="2000" cap="all" spc="46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cap="all" spc="-17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на:</a:t>
            </a:r>
            <a:endParaRPr lang="ru-RU" sz="2000" cap="all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46514" y="2466976"/>
            <a:ext cx="1915661" cy="958632"/>
          </a:xfrm>
          <a:prstGeom prst="round2SameRect">
            <a:avLst/>
          </a:prstGeom>
          <a:solidFill>
            <a:srgbClr val="AFABAB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2325120" y="2476500"/>
            <a:ext cx="2123056" cy="942975"/>
          </a:xfrm>
          <a:prstGeom prst="round2SameRect">
            <a:avLst/>
          </a:prstGeom>
          <a:solidFill>
            <a:srgbClr val="AFABAB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4591049" y="2476500"/>
            <a:ext cx="2209801" cy="933449"/>
          </a:xfrm>
          <a:prstGeom prst="round2SameRect">
            <a:avLst/>
          </a:prstGeom>
          <a:solidFill>
            <a:srgbClr val="AFABAB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6930006" y="2486026"/>
            <a:ext cx="1966344" cy="923924"/>
          </a:xfrm>
          <a:prstGeom prst="round2SameRect">
            <a:avLst/>
          </a:prstGeom>
          <a:solidFill>
            <a:srgbClr val="AFABAB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15" tIns="52157" rIns="104315" bIns="52157"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256039" y="3514725"/>
            <a:ext cx="1896611" cy="2705100"/>
          </a:xfrm>
          <a:prstGeom prst="round2SameRect">
            <a:avLst>
              <a:gd name="adj1" fmla="val 0"/>
              <a:gd name="adj2" fmla="val 10366"/>
            </a:avLst>
          </a:prstGeom>
          <a:solidFill>
            <a:srgbClr val="FEE9E8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Прогнозе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социально-экономического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развития Новгородской области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2333625" y="3514725"/>
            <a:ext cx="2114550" cy="2733675"/>
          </a:xfrm>
          <a:prstGeom prst="round2SameRect">
            <a:avLst>
              <a:gd name="adj1" fmla="val 0"/>
              <a:gd name="adj2" fmla="val 10366"/>
            </a:avLst>
          </a:prstGeom>
          <a:solidFill>
            <a:srgbClr val="FEE9E8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Основных направлениях налоговой политики</a:t>
            </a: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4600575" y="3514725"/>
            <a:ext cx="2190750" cy="2714625"/>
          </a:xfrm>
          <a:prstGeom prst="round2SameRect">
            <a:avLst>
              <a:gd name="adj1" fmla="val 0"/>
              <a:gd name="adj2" fmla="val 10366"/>
            </a:avLst>
          </a:prstGeom>
          <a:solidFill>
            <a:srgbClr val="FEE9E8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Основных направлениях бюджетной политики</a:t>
            </a: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6934199" y="3514724"/>
            <a:ext cx="1962152" cy="2705101"/>
          </a:xfrm>
          <a:prstGeom prst="round2SameRect">
            <a:avLst>
              <a:gd name="adj1" fmla="val 0"/>
              <a:gd name="adj2" fmla="val 10366"/>
            </a:avLst>
          </a:prstGeom>
          <a:solidFill>
            <a:srgbClr val="FEE9E8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Государственных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программах Новгородской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00250" y="4381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агропромышленного комплекса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18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1 116,1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1997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00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Создание условий для развития сельского хозяйства области и повышения финансовой устойчивости сельскохозяйственных товаропроизводителей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сельского хозяйства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3266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57024" y="-280088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419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https://apk.novreg.ru/federal-nye-gosudarstvennye-vedomstvennye-programmy.html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33350" y="4143376"/>
          <a:ext cx="8829674" cy="2039748"/>
        </p:xfrm>
        <a:graphic>
          <a:graphicData uri="http://schemas.openxmlformats.org/drawingml/2006/table">
            <a:tbl>
              <a:tblPr/>
              <a:tblGrid>
                <a:gridCol w="1167482"/>
                <a:gridCol w="1156618"/>
                <a:gridCol w="988896"/>
                <a:gridCol w="1074252"/>
                <a:gridCol w="970474"/>
                <a:gridCol w="1581203"/>
                <a:gridCol w="1890749"/>
              </a:tblGrid>
              <a:tr h="3529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81,8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111,7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103,8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233,1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84,6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13,2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32,5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68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подотрасли животноводства, переработки и реализации продукции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животноводства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подотрасли растениеводства, переработки и реализации продукции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растениеводства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Поддержка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малых форм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Достижение финансовой устойчивости сельского хозяйства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мелиорации земель сельскохозяйственного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назначения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информатизации,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информационного и научного обеспечения сельскохозяйственных товаропроизводителей и сельского населения, повышение кадрового потенциала в сельском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деятельности министерства сельского хозяйства Новгородской области и ГОКУ "Центр поддержки развития АПК области" государственной программы Новгородской области "Развитие агропромышленного комплекса в Новгородской области на 2014-2020 годы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403" marR="7403" marT="740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43100" y="4544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агропромышленного комплекса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5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54329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6646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5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48871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Индекс производства продукции сельского хозяйства в хозяйствах всех категорий (в сопоставимых ценах) по отношению к уровню 2018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года,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92,8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+9,8 п.п.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-0,3 п.п.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0465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Рентабельность сельскохозяйственных организаций по всей деятельности (с учетом субсидий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),%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+2,6 п.п.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-2,4 п.п.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088060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Среднемесячная номинальная заработная плата работников сельского хозяйства (по сельскохозяйственным организациям не относящимся к субъектам малого предпринимательства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), тыс. 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33,5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00250" y="4381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«Устойчивое развитие сельских территорий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32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69,0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416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59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уровня и качества жизни сельского населения путем создания комфортных условий жизнедеятельности в сельской местности, стимулирование инвестиционной активности в агропромышленном комплексе путем создания благоприятных инфраструктурных условий в сельской местности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сельского хозяйства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267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76074" y="367612"/>
            <a:ext cx="396044" cy="8640960"/>
          </a:xfrm>
          <a:prstGeom prst="rightBrace">
            <a:avLst>
              <a:gd name="adj1" fmla="val 99724"/>
              <a:gd name="adj2" fmla="val 4967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0228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https://apk.novreg.ru/federal-nye-gosudarstvennye-vedomstvennye-programmy.html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95300" y="4867274"/>
          <a:ext cx="8286749" cy="1379777"/>
        </p:xfrm>
        <a:graphic>
          <a:graphicData uri="http://schemas.openxmlformats.org/drawingml/2006/table">
            <a:tbl>
              <a:tblPr/>
              <a:tblGrid>
                <a:gridCol w="2581275"/>
                <a:gridCol w="2933700"/>
                <a:gridCol w="2771774"/>
              </a:tblGrid>
              <a:tr h="2215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53,3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15,0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2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улучшение жилищных условий граждан, проживающих в сельской местности, в том числе молодых семей и молодых специалистов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грантовая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поддержка местных инициатив граждан, проживающих в сельской местности 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распределительных водопроводов в сельской местности 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61" marR="6561" marT="65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05000" y="454484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«Устойчивое развитие сельских территорий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69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6"/>
          <a:ext cx="8820149" cy="368617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280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8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59772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Ввод (приобретение) жилья для граждан, проживающих в сельской местности (тыс. кв. м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129,13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55974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Ввод в действие локальных водопроводов в сельской местности области (км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293,33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113,99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97385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реализованных проектов местных инициатив граждан, проживающих в сельской местности, получивших грантовую поддержку (ед.)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118,75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619250" y="438150"/>
            <a:ext cx="6191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жилищного строительства на территории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42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110,3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542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04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231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Создание условий для дальнейшего повышения доступности жилья для населения области, обеспечения комфортной среды обитания и жизнедеятельности                                                                                                          Увеличение платежеспособного спроса населения области на жилье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Формирование на территории области рынка доступного арендного жилья и развитие некоммерческого жилищного фонда для граждан, имеющих невысокий уровень дохода 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4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45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строительства, архитектуры и территориального развития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553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168777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14325" y="5064125"/>
          <a:ext cx="8629648" cy="1079688"/>
        </p:xfrm>
        <a:graphic>
          <a:graphicData uri="http://schemas.openxmlformats.org/drawingml/2006/table">
            <a:tbl>
              <a:tblPr/>
              <a:tblGrid>
                <a:gridCol w="4624853"/>
                <a:gridCol w="4004795"/>
              </a:tblGrid>
              <a:tr h="3172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65,6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42,0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Ипотечное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жилищное кредитование в Новгородской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жильем молодых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семей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609725" y="454484"/>
            <a:ext cx="614362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жилищного строительства на территории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98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733922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8204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533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Годовой объем ввода жилья на территории области (тыс. кв. м)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231,6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9080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Общая площадь жилых помещений, приходящаяся в среднем на 1 жителя области (кв. м)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31,6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37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лет, необходимых семье, состоящей из трех человек, для приобретения стандартной квартиры общей площадью 54 кв. м с учетом среднего годового совокупного дохода семьи (год)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37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граждан и их семей, которым оказана государственная помощь в виде социальной выплаты на приобретение жилья с использованием ипотечного жилищного кредитования (чел.)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113,8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268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молодых семей, получивших свидетельство о праве на получение социальной выплаты на приобретение (строительство) жилого помещения (семья)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69,0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93,2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266826" y="361950"/>
            <a:ext cx="6791324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«Совершенствование и содержание дорожного хозяйства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(за исключением автомобильных дорог федерального значения) на 2014-2022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605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3824,0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5601,1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5287,3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138,3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752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40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Создание условий для безопасного и бесперебойного движения автомобильного транспорта путем обеспечения сохранности автомобильных дорог и улучшения их транспортно-эксплуатационного состояния.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Модернизация автомобильных дорог Новгородской области.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Сохранение и улучшение транспортно-эксплуатационного состояния автомобильных дорог общего пользования местного значения.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Эффективная работа учреждения, осуществляющего управление региональными или межмуниципальными автомобильными дорогами.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министерство транспорта, дорожного хозяйства и цифрового развития Новгородской области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553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425952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http://ksip53.ru/gosudarstvennye-programmy.html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" y="4835525"/>
          <a:ext cx="9143998" cy="1420694"/>
        </p:xfrm>
        <a:graphic>
          <a:graphicData uri="http://schemas.openxmlformats.org/drawingml/2006/table">
            <a:tbl>
              <a:tblPr/>
              <a:tblGrid>
                <a:gridCol w="1191005"/>
                <a:gridCol w="1199768"/>
                <a:gridCol w="1561974"/>
                <a:gridCol w="1730417"/>
                <a:gridCol w="1730417"/>
                <a:gridCol w="1730417"/>
              </a:tblGrid>
              <a:tr h="3172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1057,9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2698,5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156,7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934,8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56,6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382,8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Содержание автомобильных дорог общего пользования регионального или межмуниципального значения</a:t>
                      </a: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Ремонт и капитальный ремонт автомобильных дорог общего пользования регионального или межмуниципального значения</a:t>
                      </a: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 и реконструкция автомобильных дорог общего пользования регионального или межмуниципального значения</a:t>
                      </a: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бюджетам муниципальных образований из дорожного фонда  Новгородской области</a:t>
                      </a: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функционирования специальных технических средств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фиксации нарушений правил дорожного движения на автомобильных дорогах общего пользования регионального и межмуниципального значения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условий для эффективной работы учреждения, осуществляющего управление региональными или межмуниципальными автомобильными дорогами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4" marR="6204" marT="620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352549" y="381000"/>
            <a:ext cx="663892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«Совершенствование и содержание дорожного хозяйства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(за исключением автомобильных дорог федерального значения) на 2014-2022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17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693041"/>
          <a:ext cx="8820149" cy="498738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648200"/>
                <a:gridCol w="85725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5084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18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отремонтированных  и капитально отремонтированных автомобильных дорог общего пользования регионального или межмуниципального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309,16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229,1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362,0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158,0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81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отремонтированных искусственных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сооружений,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2526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построенных искусственных сооружений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580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протяженности автомобильных дорог общего пользования регионального или межмуниципального значения,  отвечающих нормативным требованиям, в общей протяженности автомобильных дорог общего пользования регионального или межмуниципального значения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121,1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518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реконструированных  и построенных автомобильных дорог общего пользования регионального или межмуниципального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7,662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7,662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18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реконструированных  и построенных автомобильных дорог общего пользования местного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14,036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5,9396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85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отремонтированных автомобильных дорог общего пользования местного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286,9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88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протяженности автомобильных дорог общего пользования местного,  отвечающих нормативным требованиям, в общей протяженности автомобильных дорог общего пользования местного значения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28800" y="5048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лесного хозяйства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2014-2024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508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396,3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401,8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79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8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эффективности охраны и защиты лесов с целью сокращения потерь лесного хозяйства от пожаров, вредных организмов;</a:t>
                      </a:r>
                      <a:endParaRPr lang="en-US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Создание условий для рационального, неистощительного и непрерывного лесопользования;</a:t>
                      </a:r>
                      <a:endParaRPr lang="en-US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Сокращение площади непокрытых лесом земель, обеспечение баланса выбытия и восстановления лесов, повышение их продуктивности и качества;</a:t>
                      </a:r>
                      <a:endParaRPr lang="en-US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Повышение эффективности управления лесами и контроля за использованием и воспроизводством лесов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природных ресурсов, лесного хозяйства и экологии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553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1752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95274" y="4968875"/>
          <a:ext cx="8582025" cy="1079688"/>
        </p:xfrm>
        <a:graphic>
          <a:graphicData uri="http://schemas.openxmlformats.org/drawingml/2006/table">
            <a:tbl>
              <a:tblPr/>
              <a:tblGrid>
                <a:gridCol w="2886076"/>
                <a:gridCol w="2705100"/>
                <a:gridCol w="2990849"/>
              </a:tblGrid>
              <a:tr h="3172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29,3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372,2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государственного управления в сфере лесного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хозяйства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реализации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государственной программы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использования, охраны, защиты 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воспроизводства лесов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71650" y="4953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лесного хозяйства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2014-2024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88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86714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108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8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2009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лесных пожаров, ликвидированных в течение первых суток с момента обнаружения (по количеству случаев), в общем количестве лесных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пожаров,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165,1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008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Отношение площади лесов, на которых проведены санитарно-оздоровительные мероприятия, к площади погибших и поврежденных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лесов,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26,9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129,8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4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площади ценных лесных насаждений в составе занятых лесными насаждениями земель лесного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фонда,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103,1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0148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Лесистость территории Новгородской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304722" y="5116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Бюджетный процесс – ежегодное формирование и исполнение бюджета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 l="10594" t="6288" r="10594" b="10336"/>
          <a:stretch>
            <a:fillRect/>
          </a:stretch>
        </p:blipFill>
        <p:spPr bwMode="auto">
          <a:xfrm>
            <a:off x="566647" y="1476374"/>
            <a:ext cx="8339229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71675" y="504825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«Охрана окружающей среды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18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21,5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26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Цели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8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1. Создание условий для стабилизации и улучшения качества окружающей среды области, экологической безопасности, снижение воздействия вредных экологических факторов техногенного и антропогенного характера на окружающую среду;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2. Охрана и рациональное использование водных ресурсов, соблюдение режима хозяйственной деятельности, позволяющего обеспечить санитарную охрану от загрязнения подземных и поверхностных источников водоснабжения и территорий, на которых они расположены;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3. Обеспечение потребности органов государственной власти области, физических и юридических лиц в информации о состоянии окружающей среды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4.Сохранение природных систем;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5. Обеспечение улучшения качества атмосферного воздуха;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6. Обеспечение условий для устойчивого существования охотничьих ресурсов и среды их обитания как неотъемлемого элемента природной среды.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6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203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министерство природных ресурсов, лесного хозяйства и экологии Новгородской области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3077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47499" y="6914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89551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57201" y="5172075"/>
          <a:ext cx="8362951" cy="1028700"/>
        </p:xfrm>
        <a:graphic>
          <a:graphicData uri="http://schemas.openxmlformats.org/drawingml/2006/table">
            <a:tbl>
              <a:tblPr/>
              <a:tblGrid>
                <a:gridCol w="2893787"/>
                <a:gridCol w="2584742"/>
                <a:gridCol w="2884422"/>
              </a:tblGrid>
              <a:tr h="302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33,3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15,7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64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Региональная программа в области обращения с отходами, в том числе с твердыми коммунальными отходами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Особо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охраняемые природные территории регионального значения и сохранение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биоразнообразия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Охрана и воспроизводство объектов животного мира, рациональное использование охотничьих ресурсов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76425" y="5143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«Охрана окружающей среды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на 2014-2021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31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51605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90575"/>
                <a:gridCol w="885825"/>
                <a:gridCol w="876300"/>
                <a:gridCol w="761999"/>
              </a:tblGrid>
              <a:tr h="31190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9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468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площади области, занятая ООПТ регионального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значения,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124,3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97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Обеспеченность территориальной охраной редких и исчезающих видов, занесенных в Красную книгу Новгородской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83,58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83,82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84,07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04558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Добыча волка в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 менее 40,0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468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Введение в эксплуатацию комплексов по сортировке твердых коммунальных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отходов, ед.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7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Информационное просвещение населения о состоянии окружающей среды и об организации деятельности в области обращения с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отходами, %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697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Увеличение доли ликвидированных мест несанкционированного размещения отходов по отношению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выявленным, %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94,1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__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134,4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57375" y="4381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водохозяйственного комплекса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в 2014-2021 годах»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18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21,5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256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2151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95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Обеспечение защищенности населения и объектов экономики от наводнений и иного негативного воздействия вод;                                                                                   Сохранение и восстановление водных объектов до состояния, обеспечивающего экологически благоприятные условия жизни населения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1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032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природных ресурсов, лесного хозяйства и экологии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74393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0382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09575" y="4968875"/>
          <a:ext cx="8410576" cy="1079688"/>
        </p:xfrm>
        <a:graphic>
          <a:graphicData uri="http://schemas.openxmlformats.org/drawingml/2006/table">
            <a:tbl>
              <a:tblPr/>
              <a:tblGrid>
                <a:gridCol w="4507447"/>
                <a:gridCol w="3903129"/>
              </a:tblGrid>
              <a:tr h="3172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14,0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Организация разработки предложений об определении границ зон затопления, подтопления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Организация расчистки и углубления русла р. Полометь в Валдайском районе Новгородской области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90700" y="4191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водохозяйственного комплекса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в 2014-2021 годах»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690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358384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819275"/>
          <a:ext cx="8820149" cy="3000375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36283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8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840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участков русел рек, на которых осуществлены работы по оптимизации их пропускной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способности,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км.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37,21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37,21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102,5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168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водных объектов, в отношении которых определены границы зон затопления,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подтопления,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57375" y="4381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</a:t>
            </a:r>
            <a:r>
              <a:rPr lang="ru-RU" sz="1400" b="1" cap="all" spc="40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рыбохозяйственного</a:t>
            </a: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комплекса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в 2014-2020 годах»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22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457326"/>
          <a:ext cx="4076701" cy="197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641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458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Создание условий для устойчивого развития </a:t>
                      </a:r>
                      <a:r>
                        <a:rPr lang="ru-RU" sz="1200" dirty="0" err="1" smtClean="0">
                          <a:latin typeface="Arial" pitchFamily="34" charset="0"/>
                          <a:cs typeface="Arial" pitchFamily="34" charset="0"/>
                        </a:rPr>
                        <a:t>рыбохозяйственного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комплекса Новгородской области, насыщения регионального рынка рыбой и готовой рыбной продукцией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41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8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комитет охотничьего хозяйства и рыболовства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8391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57024" y="4247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0704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ru-RU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охр53.рф/</a:t>
            </a:r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celevye-programmy.html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7504" y="4673890"/>
          <a:ext cx="2969070" cy="1079688"/>
        </p:xfrm>
        <a:graphic>
          <a:graphicData uri="http://schemas.openxmlformats.org/drawingml/2006/table">
            <a:tbl>
              <a:tblPr/>
              <a:tblGrid>
                <a:gridCol w="476986"/>
                <a:gridCol w="413036"/>
                <a:gridCol w="693016"/>
                <a:gridCol w="693016"/>
                <a:gridCol w="693016"/>
              </a:tblGrid>
              <a:tr h="3172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33350" y="4968875"/>
          <a:ext cx="8791575" cy="1079688"/>
        </p:xfrm>
        <a:graphic>
          <a:graphicData uri="http://schemas.openxmlformats.org/drawingml/2006/table">
            <a:tbl>
              <a:tblPr/>
              <a:tblGrid>
                <a:gridCol w="4711634"/>
                <a:gridCol w="4079941"/>
              </a:tblGrid>
              <a:tr h="3172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товарной аквакультуры (товарного рыбоводства) в Новгородской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рыболовства и охрана водных биологических ресурсов на водных объектах Новгородской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771650" y="4953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«Развитие </a:t>
            </a:r>
            <a:r>
              <a:rPr lang="ru-RU" sz="1400" b="1" cap="all" spc="40" dirty="0" err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рыбохозяйственного</a:t>
            </a: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комплекса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 в 2014-2020 годах»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363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3162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производства продукции товарной аквакультуры (товарного рыбоводства) (т)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106,98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101,38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696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производства собственного рыбопосадочного материала (т)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114,58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110,00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491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добычи (вылова) водных биологических ресурсов (тыс. т)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1,916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2,367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123,54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131,50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Объем инвестиций в основной капитал рыбоводных организаций (млн. руб.)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7,94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107,05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523999" y="133350"/>
            <a:ext cx="6467475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эпизоотического благополучия и безопасности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продуктов животноводства в ветеринарно-санитарном отношении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территории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2705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157,1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53647"/>
          <a:ext cx="4076701" cy="286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Цели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8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1.  Защита населения от болезней, общих для человека и животных либо возникающих при использовании (потреблении) недоброкачественной в ветеринарно-санитарном отношении животноводческой продукции, профилактика заразных и иных болезней животных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2.  Защита территории Новгородской области от заноса и распространения африканской чумы свиней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3. Профилактика и ликвидация лейкоза крупного рогатого скота на основе использования новейших научных данных и передового опыта по борьбе с этим заболеванием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4. Выполнение функций по эффективному ветеринарному обслуживанию и контролю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7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411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комитет ветеринарии Новгородской области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553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539062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990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33350" y="5057775"/>
          <a:ext cx="8892989" cy="1089902"/>
        </p:xfrm>
        <a:graphic>
          <a:graphicData uri="http://schemas.openxmlformats.org/drawingml/2006/table">
            <a:tbl>
              <a:tblPr/>
              <a:tblGrid>
                <a:gridCol w="2412268"/>
                <a:gridCol w="2664296"/>
                <a:gridCol w="1944216"/>
                <a:gridCol w="1872209"/>
              </a:tblGrid>
              <a:tr h="2690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18,1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152,4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08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Повышение эффективности работы государственной ветеринарной службы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Предотвращение заноса и распространения африканской чумы свиней (АЧС) на территории Новгородской области 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Комплексные  меры по борьбе с лейкозом крупного рогатого скота в Новгородской области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реализации государственной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514474" y="123825"/>
            <a:ext cx="6429376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«Обеспечение эпизоотического благополучия и безопасности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продуктов животноводства в ветеринарно-санитарном отношении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на территории Новгородской области на 2014-2020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8855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207049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25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Выполнение плана противоэпизоотических мероприятий областными бюджетными учреждениями ветеринарии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826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отловленных безнадзорных животных (голов)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76,4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Увеличение направлений животноводства, альтернативных свиноводству, в личных подсобных и крестьянских (фермерских) хозяйствах (% к предыдущему году)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522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Увеличение свободного от вируса лейкоза крупного рогатого скота (далее - ВЛКРС) поголовья крупного рогатого скота (% к предыдущему году)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61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Выполнение государственного задания областными бюджетными учреждениями ветеринарии (%)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838325" y="30480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«Совершенствование системы государственного управления</a:t>
            </a:r>
          </a:p>
          <a:p>
            <a:pPr algn="ctr"/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2017-2026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9330"/>
            <a:ext cx="9144000" cy="384619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4362451" y="1876427"/>
          <a:ext cx="4629148" cy="118109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106148"/>
                <a:gridCol w="846476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857250"/>
                <a:gridCol w="1061640"/>
                <a:gridCol w="757634"/>
              </a:tblGrid>
              <a:tr h="3688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год факт</a:t>
                      </a: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299" marB="0" anchor="b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2291">
                <a:tc v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5" marR="3275" marT="327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2017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31998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172,5</a:t>
                      </a: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39122" y="1491734"/>
            <a:ext cx="3532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Финансовое обеспечение (млн. руб.):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1924" y="1362074"/>
          <a:ext cx="4076701" cy="198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1"/>
              </a:tblGrid>
              <a:tr h="1962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Цель программы: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969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Совершенствование системы государственного управления в Новгородской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2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Ответственный исполнитель: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24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министерство государственного управления Новгородской области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926768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Расходы по наиболее значимым направлениям в 2018 году (млн. рублей):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16200000">
            <a:off x="4366549" y="319987"/>
            <a:ext cx="396044" cy="8640960"/>
          </a:xfrm>
          <a:prstGeom prst="rightBrace">
            <a:avLst>
              <a:gd name="adj1" fmla="val 9972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6260976"/>
            <a:ext cx="9144000" cy="432048"/>
          </a:xfrm>
          <a:prstGeom prst="rect">
            <a:avLst/>
          </a:prstGeom>
          <a:noFill/>
          <a:ln/>
        </p:spPr>
        <p:txBody>
          <a:bodyPr vert="horz" wrap="square" rtlCol="0" anchor="ctr">
            <a:no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Отчёт о ходе реализации госпрограммы размещен по адресу: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004CBC"/>
                </a:solidFill>
                <a:latin typeface="Arial" pitchFamily="34" charset="0"/>
                <a:cs typeface="Arial" pitchFamily="34" charset="0"/>
                <a:hlinkClick r:id="rId4"/>
              </a:rPr>
              <a:t>https://econom.novreg.ru/tinybrowser/files/podvem_org/goku-centr-po-monitoringu/svodnyy_godovoy_doklad_za_2018_god.pdf</a:t>
            </a:r>
            <a:endParaRPr lang="ru-RU" sz="1600" dirty="0" smtClean="0">
              <a:solidFill>
                <a:srgbClr val="004CB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5480873"/>
          <a:ext cx="88900" cy="567690"/>
        </p:xfrm>
        <a:graphic>
          <a:graphicData uri="http://schemas.openxmlformats.org/drawingml/2006/table">
            <a:tbl>
              <a:tblPr/>
              <a:tblGrid>
                <a:gridCol w="44450"/>
                <a:gridCol w="4445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71450" y="4864100"/>
          <a:ext cx="8784979" cy="1185896"/>
        </p:xfrm>
        <a:graphic>
          <a:graphicData uri="http://schemas.openxmlformats.org/drawingml/2006/table">
            <a:tbl>
              <a:tblPr/>
              <a:tblGrid>
                <a:gridCol w="1370655"/>
                <a:gridCol w="2633094"/>
                <a:gridCol w="1190302"/>
                <a:gridCol w="1791079"/>
                <a:gridCol w="1799849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168,3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</a:p>
                  </a:txBody>
                  <a:tcPr marL="6208" marR="6208" marT="62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30,8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системы государственной гражданской службы в Новгородской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Снижение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административных барьеров, оптимизация и повышение качества предоставления государственных и муниципальных услуг, в том числе на базе многофункциональных центров предоставления государственных и муниципальных услуг, в Новгородской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Формирование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 подготовка резерва управленческих кадров Новгородской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Подготовка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управленческих кадров для организаций народного хозяйства Российской Федерации в Новгородской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реализации государственной программы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08" marR="6208" marT="62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933575" y="361950"/>
            <a:ext cx="5810250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«Совершенствование системы государственного управления</a:t>
            </a:r>
          </a:p>
          <a:p>
            <a:pPr lvl="0" algn="ctr">
              <a:defRPr/>
            </a:pPr>
            <a:r>
              <a:rPr lang="ru-RU" sz="1400" b="1" cap="all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в Новгородской области на 2017-2026 годы»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3680"/>
            <a:ext cx="9144000" cy="40843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9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8440" y="1291709"/>
            <a:ext cx="37566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Выполнение целевых показателей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68081"/>
              </p:ext>
            </p:extLst>
          </p:nvPr>
        </p:nvGraphicFramePr>
        <p:xfrm>
          <a:off x="190500" y="1781177"/>
          <a:ext cx="8820149" cy="4801377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552950"/>
                <a:gridCol w="952500">
                  <a:extLst>
                    <a:ext uri="{9D8B030D-6E8A-4147-A177-3AD203B41FA5}">
                      <a16:colId xmlns="" xmlns:a16="http://schemas.microsoft.com/office/drawing/2014/main" val="1252228530"/>
                    </a:ext>
                  </a:extLst>
                </a:gridCol>
                <a:gridCol w="714375"/>
                <a:gridCol w="714375"/>
                <a:gridCol w="962025"/>
                <a:gridCol w="923924"/>
              </a:tblGrid>
              <a:tr h="2365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целевого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показателя,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16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</a:t>
                      </a:r>
                      <a:b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 плану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10713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лиц, замещающих государственные должности Новгородской области, и иных работников органов государственной власти, иных государственных органов Новгородской области, прошедших обучение в рамках мероприятий по профессиональному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развитию,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1,4964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1,628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1,6238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2523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населения Новгородской области, имеющего доступ к получению государственных и муниципальных услуг по принципу "одного окна", в том числе на базе многофункциональных центров предоставления государственных и муниципальных услуг, от общей численности населения Новгородской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области,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149,563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157,128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157,128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105,0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  <a:tr h="6961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лиц, включенных в резерв управленческих кадров Новгородской области, прошедших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обучение,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0,252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0,252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3000"/>
                      </a:schemeClr>
                    </a:solidFill>
                  </a:tcPr>
                </a:tc>
              </a:tr>
              <a:tr h="10431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подготовленных управленческих кадров в рамках реализации Государственного плана подготовки управленческих кадров для организаций народного хозяйства по всем типам образовательных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программ,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0,6232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0,6066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0,5193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83,3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NkbYjJoz0iunF0GrAlDT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VVH5IolUG03kTibaalvA"/>
</p:tagLst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5680</TotalTime>
  <Words>19952</Words>
  <Application>Microsoft Office PowerPoint</Application>
  <PresentationFormat>Экран (4:3)</PresentationFormat>
  <Paragraphs>5224</Paragraphs>
  <Slides>133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133</vt:i4>
      </vt:variant>
    </vt:vector>
  </HeadingPairs>
  <TitlesOfParts>
    <vt:vector size="135" baseType="lpstr">
      <vt:lpstr>Правительство НО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Кузнецов Александр Сергеевич</cp:lastModifiedBy>
  <cp:revision>978</cp:revision>
  <cp:lastPrinted>2019-05-30T08:29:32Z</cp:lastPrinted>
  <dcterms:created xsi:type="dcterms:W3CDTF">2018-12-10T13:13:56Z</dcterms:created>
  <dcterms:modified xsi:type="dcterms:W3CDTF">2019-05-31T13:40:57Z</dcterms:modified>
</cp:coreProperties>
</file>